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" initials="O" lastIdx="1" clrIdx="0">
    <p:extLst>
      <p:ext uri="{19B8F6BF-5375-455C-9EA6-DF929625EA0E}">
        <p15:presenceInfo xmlns="" xmlns:p15="http://schemas.microsoft.com/office/powerpoint/2012/main" userId="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AED28-4967-4F3E-925F-73D4EC0AE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F30813-F614-41E4-9E2F-EAF9AD27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37D97-E7C7-408E-8EE5-9A2F28BC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69F9F1-675F-42F3-8512-FBF91C7C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0ABF62-628C-4CB5-9639-A85D89C8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4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EBED50-63BE-4CA2-BAAF-3CDCDEF2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B64674-2F89-45CA-B61C-1C6C8E11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52C94F-2206-4D72-BCB3-15E08C48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51CEBB-BBD1-4620-B852-901A662D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7D8C81-02FD-438B-8BCF-AFC26ABA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40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DB314B2-327D-4471-8D6B-E47792CB7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18FB63-269E-4E33-9B52-B1558F383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5AE8E-6351-4A44-968E-29BBFB89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69E135-D06B-4532-A458-71F9F92B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219E1C-8DDD-44A7-A26A-867A3F42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6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A56951-F646-45FE-8CF6-3C47867B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F6801A-842C-49AF-8B1D-4BA82854C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C79368-361D-47F7-99CB-6C86C70E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7182D3-8DBF-487A-B9B2-25A6AE05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6E2298-C33E-4C41-ADC5-95794F3E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3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7C0A7-0DD2-48BE-B2A3-D7809032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B046F0-42BD-4358-B66D-62B8B07C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6A9B72-E6BC-4018-B735-51EE5039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4B3CE6-A688-4BE9-96C7-5D70676E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D7F181-1911-4FEE-BF48-2FDFC818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5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F85465-6243-441D-AED1-0803D652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832B3C-B9E9-4AB7-A79D-2518A794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CEF43-A226-455B-820C-48C8CC921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E46455-89F9-487D-A168-89123876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031985-E565-49F8-859D-F91853C3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E746D4-C98C-438C-890E-79421BED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A009C7-3138-4BF5-A544-FF5E0E54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BD987F-5B6D-4EB4-BD63-D86047F25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8349E3-B2D3-48E5-87F9-561C64078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655E07-245A-42A1-B370-5399BB06C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1B53A23-C855-4648-BC8A-6FED609D9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2354DCD-D26E-418E-85F1-F8559266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C3FB98-2E9F-4224-B1BE-5F13BA2A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732499B-4863-44A2-A1C8-225DBBB3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9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60312-8090-4E88-B8CF-6E017F08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58E782-143F-4450-AA75-E8C058B2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9146237-2EB7-4C79-9712-A000D6D8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936037D-CFF9-4563-9305-4D3B6F84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30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9F9CDC-A690-4705-BD93-107045DE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A6EA9BB-D9BF-41DE-8031-FFC345C4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775F120-FADF-4FCE-960A-B8D616D7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7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045EBD-9526-4864-BF80-BC5810E5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434673-B6F4-497E-AC14-2D742DBC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DCD32A-EB68-4927-A0D3-11CFBDA6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5991351-71B8-41AF-B95B-630352F1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698C95-1A19-4376-8DE5-6D6F6FE0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49AC22-8DAB-4579-BC7D-FE0F6BA2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52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C7FDEC-8D44-4133-8417-972F41E3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E0F817-A283-4471-B0CA-A51B7641C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DE82DB0-09D4-48AB-9BD5-992885B7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CCFC69-94A2-4DE9-A3D6-BB2E189F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2B8DB8-7F65-404A-BB8F-CBFEE1F6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38A7F-A718-46ED-91C0-3AAD0BA4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4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4EE93-337E-4E56-954C-1EF15D65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B4FAE2-E5B0-463D-BCE9-6501F3CC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52C41C-3BB8-4AB2-B80E-4ED60A417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1262-2D68-457A-8795-7E1A06F0844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250C1C-9E63-498A-BDB3-29A7006A2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09EA35-5123-458A-9875-72DC09C1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90D0-DC1C-4A17-B255-7C31CCA12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8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ргей\Desktop\детский проект\V_UPYnulU3U.jpg">
            <a:extLst>
              <a:ext uri="{FF2B5EF4-FFF2-40B4-BE49-F238E27FC236}">
                <a16:creationId xmlns="" xmlns:a16="http://schemas.microsoft.com/office/drawing/2014/main" id="{0A2EB726-1D5D-41DA-8828-8C186896B14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033" y="2830513"/>
            <a:ext cx="7048500" cy="4027487"/>
          </a:xfrm>
          <a:prstGeom prst="rect">
            <a:avLst/>
          </a:prstGeom>
          <a:noFill/>
          <a:effectLst>
            <a:softEdge rad="152400"/>
          </a:effectLst>
        </p:spPr>
      </p:pic>
      <p:sp useBgFill="1"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435B8F-32FA-4D55-B3D7-5BD24E379AF0}"/>
              </a:ext>
            </a:extLst>
          </p:cNvPr>
          <p:cNvSpPr/>
          <p:nvPr/>
        </p:nvSpPr>
        <p:spPr>
          <a:xfrm>
            <a:off x="1524000" y="834496"/>
            <a:ext cx="9144000" cy="17543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ПОДГОТОВКА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 ГТО 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ДОМАШНИХ УСЛОВИЯХ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160090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FB13A6-E80E-4E40-848F-5CE3313C8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77" y="279400"/>
            <a:ext cx="8223046" cy="52451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AD6029C-0FE6-429D-BD7A-AC38A2B14403}"/>
              </a:ext>
            </a:extLst>
          </p:cNvPr>
          <p:cNvSpPr/>
          <p:nvPr/>
        </p:nvSpPr>
        <p:spPr>
          <a:xfrm>
            <a:off x="2781751" y="5572720"/>
            <a:ext cx="6349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НАЧНИ ДВИГАТЬСЯ !</a:t>
            </a:r>
          </a:p>
        </p:txBody>
      </p:sp>
    </p:spTree>
    <p:extLst>
      <p:ext uri="{BB962C8B-B14F-4D97-AF65-F5344CB8AC3E}">
        <p14:creationId xmlns="" xmlns:p14="http://schemas.microsoft.com/office/powerpoint/2010/main" val="37849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DE813FD-043C-4C43-8BBB-AAE7E57FAE0B}"/>
              </a:ext>
            </a:extLst>
          </p:cNvPr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Согласно основным принципам ГТО,</a:t>
            </a:r>
          </a:p>
          <a:p>
            <a:r>
              <a: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комплекс направлен на развитие</a:t>
            </a:r>
          </a:p>
          <a:p>
            <a:r>
              <a: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физических качеств и укрепление здоровья.</a:t>
            </a: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Упражнения 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комплексе направлены на развитие таких качеств как: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Сила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Быстрота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Выносливость;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Координация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Гибкость.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5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678CA4C3-995C-4E0C-82CF-74C167E7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5465030"/>
              </p:ext>
            </p:extLst>
          </p:nvPr>
        </p:nvGraphicFramePr>
        <p:xfrm>
          <a:off x="838201" y="1137541"/>
          <a:ext cx="105155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66">
                  <a:extLst>
                    <a:ext uri="{9D8B030D-6E8A-4147-A177-3AD203B41FA5}">
                      <a16:colId xmlns="" xmlns:a16="http://schemas.microsoft.com/office/drawing/2014/main" val="1582692808"/>
                    </a:ext>
                  </a:extLst>
                </a:gridCol>
                <a:gridCol w="3395132">
                  <a:extLst>
                    <a:ext uri="{9D8B030D-6E8A-4147-A177-3AD203B41FA5}">
                      <a16:colId xmlns="" xmlns:a16="http://schemas.microsoft.com/office/drawing/2014/main" val="383374643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1053978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(7-10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 (11-14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СТАРШИЙ ШКОЛЬНЫЙ ВОЗРАСТ </a:t>
                      </a:r>
                    </a:p>
                    <a:p>
                      <a:pPr algn="ctr"/>
                      <a:r>
                        <a:rPr lang="ru-RU" dirty="0"/>
                        <a:t>(15-18 лет) И ВЗРОСЛЫЕ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37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подхода по 3-5 раз*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подхода по 5-8 раз*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подхода по 8-12 раз*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921715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B498D623-0127-4F65-87CE-B3BADD83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680"/>
          </a:xfrm>
        </p:spPr>
        <p:txBody>
          <a:bodyPr/>
          <a:lstStyle/>
          <a:p>
            <a:pPr algn="ctr"/>
            <a:r>
              <a:rPr lang="ru-RU" b="1" dirty="0"/>
              <a:t>ПОДТЯГИВАНИЯ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5C4FBF-4376-400C-8B10-0483BB56620F}"/>
              </a:ext>
            </a:extLst>
          </p:cNvPr>
          <p:cNvSpPr txBox="1"/>
          <p:nvPr/>
        </p:nvSpPr>
        <p:spPr>
          <a:xfrm>
            <a:off x="838200" y="2100790"/>
            <a:ext cx="898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При выполнении упражнений использовать страховку и помощь со стороны родителей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771400-1893-455E-9EBC-48FF91C8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99"/>
            <a:ext cx="3691468" cy="2269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AA5B037-659A-470F-B9D7-900AE64DF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35" y="2600667"/>
            <a:ext cx="5225265" cy="29641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794" y="2599237"/>
            <a:ext cx="3334023" cy="425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33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C7D0B-0F3D-4461-8F7D-900B9AEE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ru-RU" b="1" dirty="0"/>
              <a:t>ОТЖИМАНИЕ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C1B6017B-8289-4D3C-A427-207408E0A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4275625"/>
              </p:ext>
            </p:extLst>
          </p:nvPr>
        </p:nvGraphicFramePr>
        <p:xfrm>
          <a:off x="820472" y="1194647"/>
          <a:ext cx="105155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66">
                  <a:extLst>
                    <a:ext uri="{9D8B030D-6E8A-4147-A177-3AD203B41FA5}">
                      <a16:colId xmlns="" xmlns:a16="http://schemas.microsoft.com/office/drawing/2014/main" val="1582692808"/>
                    </a:ext>
                  </a:extLst>
                </a:gridCol>
                <a:gridCol w="3395132">
                  <a:extLst>
                    <a:ext uri="{9D8B030D-6E8A-4147-A177-3AD203B41FA5}">
                      <a16:colId xmlns="" xmlns:a16="http://schemas.microsoft.com/office/drawing/2014/main" val="383374643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1053978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(7-10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 (11-14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СТАРШИЙ ШКОЛЬНЫЙ ВОЗРАСТ </a:t>
                      </a:r>
                    </a:p>
                    <a:p>
                      <a:pPr algn="ctr"/>
                      <a:r>
                        <a:rPr lang="ru-RU" dirty="0"/>
                        <a:t>(15-18 лет) И ВЗРОСЛЫЕ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37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подхода по 5-10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подхода по 10-15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подхода по 15-20 раз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92171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5672D9-ACAB-480F-B6D6-D180746F8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2" y="2387600"/>
            <a:ext cx="4485744" cy="2908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964B417-A01F-44EC-BC0B-82D0F38F0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66" y="3429000"/>
            <a:ext cx="5976832" cy="2908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33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C7D0B-0F3D-4461-8F7D-900B9AEE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ru-RU" b="1" dirty="0"/>
              <a:t>УПРАЖНЕНИЯ НА ПРЕСС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72E3F70-DCA6-4349-8F73-DC5284B4F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4" y="2238904"/>
            <a:ext cx="3808306" cy="23801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48204B-3DB3-47F4-A811-6E22AECDF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105699"/>
            <a:ext cx="3395133" cy="2646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757826D-0E23-4D10-A133-BD71F0B08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29" y="2472083"/>
            <a:ext cx="3528906" cy="3557950"/>
          </a:xfrm>
          <a:prstGeom prst="rect">
            <a:avLst/>
          </a:prstGeom>
        </p:spPr>
      </p:pic>
      <p:graphicFrame>
        <p:nvGraphicFramePr>
          <p:cNvPr id="15" name="Таблица 4">
            <a:extLst>
              <a:ext uri="{FF2B5EF4-FFF2-40B4-BE49-F238E27FC236}">
                <a16:creationId xmlns="" xmlns:a16="http://schemas.microsoft.com/office/drawing/2014/main" id="{1AC7415E-8D75-41E9-A499-FE922FF2B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5306941"/>
              </p:ext>
            </p:extLst>
          </p:nvPr>
        </p:nvGraphicFramePr>
        <p:xfrm>
          <a:off x="838203" y="1056204"/>
          <a:ext cx="105155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66">
                  <a:extLst>
                    <a:ext uri="{9D8B030D-6E8A-4147-A177-3AD203B41FA5}">
                      <a16:colId xmlns="" xmlns:a16="http://schemas.microsoft.com/office/drawing/2014/main" val="1582692808"/>
                    </a:ext>
                  </a:extLst>
                </a:gridCol>
                <a:gridCol w="3395132">
                  <a:extLst>
                    <a:ext uri="{9D8B030D-6E8A-4147-A177-3AD203B41FA5}">
                      <a16:colId xmlns="" xmlns:a16="http://schemas.microsoft.com/office/drawing/2014/main" val="383374643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1053978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(7-10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СРЕДНИЙ ШКОЛЬНЫЙ ВОЗРАСТ</a:t>
                      </a:r>
                    </a:p>
                    <a:p>
                      <a:pPr algn="ctr"/>
                      <a:r>
                        <a:rPr lang="ru-RU" dirty="0"/>
                        <a:t> (11-14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СТАРШИЙ ШКОЛЬНЫЙ ВОЗРАСТ </a:t>
                      </a:r>
                    </a:p>
                    <a:p>
                      <a:pPr algn="ctr"/>
                      <a:r>
                        <a:rPr lang="ru-RU" dirty="0"/>
                        <a:t>(15-18 лет) И ВЗРОСЛЫЕ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37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подхода по 10-15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подхода по 15-25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подхода по 20-30 раз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92171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4D928A-5D2E-43EA-8C7A-90935C527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31" y="3927473"/>
            <a:ext cx="3689769" cy="2846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91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C7D0B-0F3D-4461-8F7D-900B9AEE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ru-RU" b="1" dirty="0"/>
              <a:t>УПРАЖНЕНИЯ НА ГИБКОСТЬ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029C48-16DE-4191-A612-1C79401DB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075"/>
            <a:ext cx="3726118" cy="4477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5D4FB7-B848-41E0-96B1-7B25A8B2BCE0}"/>
              </a:ext>
            </a:extLst>
          </p:cNvPr>
          <p:cNvSpPr txBox="1"/>
          <p:nvPr/>
        </p:nvSpPr>
        <p:spPr>
          <a:xfrm>
            <a:off x="381000" y="1185334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omic Sans MS" panose="030F0702030302020204" pitchFamily="66" charset="0"/>
              </a:rPr>
              <a:t>Наклоны из положения стоя и сидя с положением ног вместе, врозь; прогибы в спине; отведение ног и рук в стороны и др.</a:t>
            </a:r>
          </a:p>
        </p:txBody>
      </p:sp>
      <p:pic>
        <p:nvPicPr>
          <p:cNvPr id="1026" name="Picture 2" descr="C:\Users\Миша\Downloads\наклон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399" y="2377440"/>
            <a:ext cx="3611802" cy="2137227"/>
          </a:xfrm>
          <a:prstGeom prst="rect">
            <a:avLst/>
          </a:prstGeom>
          <a:noFill/>
        </p:spPr>
      </p:pic>
      <p:pic>
        <p:nvPicPr>
          <p:cNvPr id="1027" name="Picture 3" descr="C:\Users\Миша\Downloads\наклоны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46" y="4496616"/>
            <a:ext cx="3620317" cy="2361384"/>
          </a:xfrm>
          <a:prstGeom prst="rect">
            <a:avLst/>
          </a:prstGeom>
          <a:noFill/>
        </p:spPr>
      </p:pic>
      <p:pic>
        <p:nvPicPr>
          <p:cNvPr id="1028" name="Picture 4" descr="C:\Users\Миша\Downloads\накло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851" y="2371676"/>
            <a:ext cx="3910149" cy="234401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138" y="2379943"/>
            <a:ext cx="4889862" cy="34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572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7605F21E-49D0-4EB1-B34D-E07BE44B5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2279449"/>
              </p:ext>
            </p:extLst>
          </p:nvPr>
        </p:nvGraphicFramePr>
        <p:xfrm>
          <a:off x="558799" y="789801"/>
          <a:ext cx="11074401" cy="572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1">
                  <a:extLst>
                    <a:ext uri="{9D8B030D-6E8A-4147-A177-3AD203B41FA5}">
                      <a16:colId xmlns="" xmlns:a16="http://schemas.microsoft.com/office/drawing/2014/main" val="3888165735"/>
                    </a:ext>
                  </a:extLst>
                </a:gridCol>
                <a:gridCol w="4360333">
                  <a:extLst>
                    <a:ext uri="{9D8B030D-6E8A-4147-A177-3AD203B41FA5}">
                      <a16:colId xmlns="" xmlns:a16="http://schemas.microsoft.com/office/drawing/2014/main" val="1856663697"/>
                    </a:ext>
                  </a:extLst>
                </a:gridCol>
                <a:gridCol w="3691467">
                  <a:extLst>
                    <a:ext uri="{9D8B030D-6E8A-4147-A177-3AD203B41FA5}">
                      <a16:colId xmlns="" xmlns:a16="http://schemas.microsoft.com/office/drawing/2014/main" val="1597274897"/>
                    </a:ext>
                  </a:extLst>
                </a:gridCol>
              </a:tblGrid>
              <a:tr h="789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Основная</a:t>
                      </a:r>
                    </a:p>
                    <a:p>
                      <a:pPr algn="ctr"/>
                      <a:r>
                        <a:rPr lang="ru-RU" sz="1400" dirty="0"/>
                        <a:t>2 круга младшие школьники (7-10 лет);</a:t>
                      </a:r>
                    </a:p>
                    <a:p>
                      <a:pPr algn="ctr"/>
                      <a:r>
                        <a:rPr lang="ru-RU" sz="1400" dirty="0"/>
                        <a:t>3 круга средние школьники (11-14 лет); </a:t>
                      </a:r>
                    </a:p>
                    <a:p>
                      <a:pPr algn="ctr"/>
                      <a:r>
                        <a:rPr lang="ru-RU" sz="1400" dirty="0"/>
                        <a:t>4 круга старшие школьники (15-18 лет и взрослые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Заминка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263999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r>
                        <a:rPr lang="ru-RU" sz="1400" dirty="0"/>
                        <a:t>Бег на </a:t>
                      </a:r>
                      <a:r>
                        <a:rPr lang="ru-RU" sz="1400" dirty="0" smtClean="0"/>
                        <a:t>месте </a:t>
                      </a:r>
                      <a:r>
                        <a:rPr lang="ru-RU" sz="1400" dirty="0"/>
                        <a:t>– 3-5 мин.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Подтягивание на перекладине (турник, кольца) – 5 раз (7-10 лет); 8 раз (11-14 лет); 10 раз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Стоя ноги вместе, наклон вперед - ладонями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64797"/>
                  </a:ext>
                </a:extLst>
              </a:tr>
              <a:tr h="789214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Прыжок – 15 повторений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врозь, руки в стороны;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вместе, руки вверх;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врозь, руки в стороны;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вместе, руки вниз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Приседания – 10 раз (7-10 лет); 15 раз (11-14 лет); 20 (15-18 лет и взрослые), (усложнить можно взяв гантели ( пластиковые бутылки с водой) в руки)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Широкая стойка ноги врозь, наклон вперед – руки согнуты локтями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9111071"/>
                  </a:ext>
                </a:extLst>
              </a:tr>
              <a:tr h="5095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Отжимание от пола –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вместе наклон вперед, руками тянуться за носок стоп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24511"/>
                  </a:ext>
                </a:extLst>
              </a:tr>
              <a:tr h="789214">
                <a:tc rowSpan="2">
                  <a:txBody>
                    <a:bodyPr/>
                    <a:lstStyle/>
                    <a:p>
                      <a:r>
                        <a:rPr lang="ru-RU" sz="1400" dirty="0" err="1"/>
                        <a:t>Нашагивания</a:t>
                      </a:r>
                      <a:r>
                        <a:rPr lang="ru-RU" sz="1400" dirty="0"/>
                        <a:t> на приподнятую поверхность (стульчик, табурет, скамейка) – 10 повторений с правой ноги, 10 повторений с левой ноги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Пресс (подъем корпуса из положения лежа на спине)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вперед, руками тянемся вверх; наклон вперед к правой ноге, руками тянемся к носку стопы – тоже к левой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900372"/>
                  </a:ext>
                </a:extLst>
              </a:tr>
              <a:tr h="7892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Статическое удержание положения планка (упор на предплечье и носками стоп) – держать 1 мин. (7-10 лет); 1,5 мин. (11-14 лет); 2 мин.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через сторону руку тянем вверх вправо – тоже влево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3963561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положения лежа на животе поднимание верхнего плечевого пояса и ног одновременно в прогиб («лодочка»)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положение лежа на бедрах прогиб в спине назад.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01267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D962BC-F777-4AAB-81EC-1AF756702746}"/>
              </a:ext>
            </a:extLst>
          </p:cNvPr>
          <p:cNvSpPr/>
          <p:nvPr/>
        </p:nvSpPr>
        <p:spPr>
          <a:xfrm>
            <a:off x="5445936" y="143470"/>
            <a:ext cx="1604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ДЕНЬ 1</a:t>
            </a:r>
          </a:p>
        </p:txBody>
      </p:sp>
    </p:spTree>
    <p:extLst>
      <p:ext uri="{BB962C8B-B14F-4D97-AF65-F5344CB8AC3E}">
        <p14:creationId xmlns="" xmlns:p14="http://schemas.microsoft.com/office/powerpoint/2010/main" val="25818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7605F21E-49D0-4EB1-B34D-E07BE44B5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47903"/>
              </p:ext>
            </p:extLst>
          </p:nvPr>
        </p:nvGraphicFramePr>
        <p:xfrm>
          <a:off x="558799" y="789801"/>
          <a:ext cx="11074401" cy="54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528">
                  <a:extLst>
                    <a:ext uri="{9D8B030D-6E8A-4147-A177-3AD203B41FA5}">
                      <a16:colId xmlns="" xmlns:a16="http://schemas.microsoft.com/office/drawing/2014/main" val="3888165735"/>
                    </a:ext>
                  </a:extLst>
                </a:gridCol>
                <a:gridCol w="4361406">
                  <a:extLst>
                    <a:ext uri="{9D8B030D-6E8A-4147-A177-3AD203B41FA5}">
                      <a16:colId xmlns="" xmlns:a16="http://schemas.microsoft.com/office/drawing/2014/main" val="1856663697"/>
                    </a:ext>
                  </a:extLst>
                </a:gridCol>
                <a:gridCol w="3691467">
                  <a:extLst>
                    <a:ext uri="{9D8B030D-6E8A-4147-A177-3AD203B41FA5}">
                      <a16:colId xmlns="" xmlns:a16="http://schemas.microsoft.com/office/drawing/2014/main" val="1597274897"/>
                    </a:ext>
                  </a:extLst>
                </a:gridCol>
              </a:tblGrid>
              <a:tr h="789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Основная</a:t>
                      </a:r>
                    </a:p>
                    <a:p>
                      <a:pPr algn="ctr"/>
                      <a:r>
                        <a:rPr lang="ru-RU" sz="1400" dirty="0"/>
                        <a:t>2 круга младшие школьники (7-10 лет);</a:t>
                      </a:r>
                    </a:p>
                    <a:p>
                      <a:pPr algn="ctr"/>
                      <a:r>
                        <a:rPr lang="ru-RU" sz="1400" dirty="0"/>
                        <a:t>3 круга средние школьники (11-14 лет); </a:t>
                      </a:r>
                    </a:p>
                    <a:p>
                      <a:pPr algn="ctr"/>
                      <a:r>
                        <a:rPr lang="ru-RU" sz="1400" dirty="0"/>
                        <a:t>4 круга старшие школьники (15-18 лет и взрослые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Заминка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263999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r>
                        <a:rPr lang="ru-RU" sz="1400" dirty="0"/>
                        <a:t>Бег на </a:t>
                      </a:r>
                      <a:r>
                        <a:rPr lang="ru-RU" sz="1400" dirty="0" smtClean="0"/>
                        <a:t>месте </a:t>
                      </a:r>
                      <a:r>
                        <a:rPr lang="ru-RU" sz="1400" dirty="0"/>
                        <a:t>– 3-5 мин.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Подтягивание на перекладине (турник, кольца) – 5 раз (7-10 лет); 8 раз (11-14 лет); 10 раз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Стоя ноги вместе, наклон вперед - ладонями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64797"/>
                  </a:ext>
                </a:extLst>
              </a:tr>
              <a:tr h="789214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Прыжок – 30 повторений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врозь, руки вверх;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вместе, руки вниз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Выпады - 10 раз (7-10 лет); 15 раз (11-14 лет); 20 (15-18 лет и взрослые), (усложнить можно взяв гантели ( пластиковые бутылки с водой) в руки)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Широкая стойка ноги врозь, наклон вперед – руки </a:t>
                      </a:r>
                      <a:r>
                        <a:rPr lang="ru-RU" sz="1400" dirty="0" smtClean="0"/>
                        <a:t>согнуты, </a:t>
                      </a:r>
                      <a:r>
                        <a:rPr lang="ru-RU" sz="1400" dirty="0"/>
                        <a:t>локтями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9111071"/>
                  </a:ext>
                </a:extLst>
              </a:tr>
              <a:tr h="5095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Отжимание от стула спиной –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</a:t>
                      </a:r>
                      <a:r>
                        <a:rPr lang="ru-RU" sz="1400" dirty="0" smtClean="0"/>
                        <a:t>вместе,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наклон </a:t>
                      </a:r>
                      <a:r>
                        <a:rPr lang="ru-RU" sz="1400" dirty="0"/>
                        <a:t>вперед, руками тянуться за носок стоп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24511"/>
                  </a:ext>
                </a:extLst>
              </a:tr>
              <a:tr h="789214">
                <a:tc rowSpan="2">
                  <a:txBody>
                    <a:bodyPr/>
                    <a:lstStyle/>
                    <a:p>
                      <a:r>
                        <a:rPr lang="ru-RU" sz="1400" dirty="0" err="1"/>
                        <a:t>Нашагивания</a:t>
                      </a:r>
                      <a:r>
                        <a:rPr lang="ru-RU" sz="1400" dirty="0"/>
                        <a:t> на приподнятую поверхность (стульчик, табурет, скамейка) – 10 повторений с правой ноги, 10 повторений с левой ноги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Пресс (подъем согнутых ног из положения виса на перекладине)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вперед, руками тянемся вверх; наклон вперед к правой ноге, руками тянемся к носку стопы – тоже к левой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900372"/>
                  </a:ext>
                </a:extLst>
              </a:tr>
              <a:tr h="7892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положения лежа на спине ноги прямые вперед, поочередное опускание прямых ног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через сторону руку тянем вверх вправо – тоже влево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3963561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положения лежа на спине ноги согнутые вперед собой поочередное выпрямление ног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положение лежа на бедрах прогиб в спине назад.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01267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D962BC-F777-4AAB-81EC-1AF756702746}"/>
              </a:ext>
            </a:extLst>
          </p:cNvPr>
          <p:cNvSpPr/>
          <p:nvPr/>
        </p:nvSpPr>
        <p:spPr>
          <a:xfrm>
            <a:off x="5445935" y="143470"/>
            <a:ext cx="160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ДЕНЬ 2</a:t>
            </a:r>
          </a:p>
        </p:txBody>
      </p:sp>
    </p:spTree>
    <p:extLst>
      <p:ext uri="{BB962C8B-B14F-4D97-AF65-F5344CB8AC3E}">
        <p14:creationId xmlns="" xmlns:p14="http://schemas.microsoft.com/office/powerpoint/2010/main" val="29490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7605F21E-49D0-4EB1-B34D-E07BE44B5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67652"/>
              </p:ext>
            </p:extLst>
          </p:nvPr>
        </p:nvGraphicFramePr>
        <p:xfrm>
          <a:off x="558799" y="789801"/>
          <a:ext cx="11074401" cy="566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528">
                  <a:extLst>
                    <a:ext uri="{9D8B030D-6E8A-4147-A177-3AD203B41FA5}">
                      <a16:colId xmlns="" xmlns:a16="http://schemas.microsoft.com/office/drawing/2014/main" val="3888165735"/>
                    </a:ext>
                  </a:extLst>
                </a:gridCol>
                <a:gridCol w="4361406">
                  <a:extLst>
                    <a:ext uri="{9D8B030D-6E8A-4147-A177-3AD203B41FA5}">
                      <a16:colId xmlns="" xmlns:a16="http://schemas.microsoft.com/office/drawing/2014/main" val="1856663697"/>
                    </a:ext>
                  </a:extLst>
                </a:gridCol>
                <a:gridCol w="3691467">
                  <a:extLst>
                    <a:ext uri="{9D8B030D-6E8A-4147-A177-3AD203B41FA5}">
                      <a16:colId xmlns="" xmlns:a16="http://schemas.microsoft.com/office/drawing/2014/main" val="1597274897"/>
                    </a:ext>
                  </a:extLst>
                </a:gridCol>
              </a:tblGrid>
              <a:tr h="789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Основная</a:t>
                      </a:r>
                    </a:p>
                    <a:p>
                      <a:pPr algn="ctr"/>
                      <a:r>
                        <a:rPr lang="ru-RU" sz="1400" dirty="0"/>
                        <a:t>2 круга младшие школьники (7-10 лет);</a:t>
                      </a:r>
                    </a:p>
                    <a:p>
                      <a:pPr algn="ctr"/>
                      <a:r>
                        <a:rPr lang="ru-RU" sz="1400" dirty="0"/>
                        <a:t>3 круга средние школьники (11-14 лет); </a:t>
                      </a:r>
                    </a:p>
                    <a:p>
                      <a:pPr algn="ctr"/>
                      <a:r>
                        <a:rPr lang="ru-RU" sz="1400" dirty="0"/>
                        <a:t>4 круга старшие школьники (15-18 лет и взрослые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Заминка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263999"/>
                  </a:ext>
                </a:extLst>
              </a:tr>
              <a:tr h="703719">
                <a:tc>
                  <a:txBody>
                    <a:bodyPr/>
                    <a:lstStyle/>
                    <a:p>
                      <a:r>
                        <a:rPr lang="ru-RU" sz="1400" dirty="0"/>
                        <a:t>Бег на </a:t>
                      </a:r>
                      <a:r>
                        <a:rPr lang="ru-RU" sz="1400" dirty="0" smtClean="0"/>
                        <a:t>месте </a:t>
                      </a:r>
                      <a:r>
                        <a:rPr lang="ru-RU" sz="1400" dirty="0"/>
                        <a:t>– 3-5 мин.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Подтягивание на перекладине (турник, кольца) – 5 раз (7-10 лет); 8 раз (11-14 лет); 10 раз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Стоя ноги вместе, наклон вперед - ладонями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64797"/>
                  </a:ext>
                </a:extLst>
              </a:tr>
              <a:tr h="511405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Прыжок – 30 повторений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врозь, руки вверх;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ноги вместе, руки вниз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Полу присед ноги врозь, выпрыгивания руки вверх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Широкая стойка ноги врозь, наклон вперед – руки согнуты локтями стремиться достать пол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9111071"/>
                  </a:ext>
                </a:extLst>
              </a:tr>
              <a:tr h="5095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Отжимание от стула (стола) –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вместе наклон вперед, руками тянуться за носок стоп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24511"/>
                  </a:ext>
                </a:extLst>
              </a:tr>
              <a:tr h="789214">
                <a:tc rowSpan="2">
                  <a:txBody>
                    <a:bodyPr/>
                    <a:lstStyle/>
                    <a:p>
                      <a:r>
                        <a:rPr lang="ru-RU" sz="1400" dirty="0" err="1"/>
                        <a:t>Нашагивания</a:t>
                      </a:r>
                      <a:r>
                        <a:rPr lang="ru-RU" sz="1400" dirty="0"/>
                        <a:t> на приподнятую поверхность (стульчик, табурет, скамейка) – 10 повторений с правой ноги, 10 повторений с левой ноги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Пресс (подъем корпуса из положения лежа на спине, со скручиванием вправо-влево при подъеме) –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вперед, руками тянемся вверх; наклон вперед к правой ноге, руками тянемся к носку стопы – тоже к левой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900372"/>
                  </a:ext>
                </a:extLst>
              </a:tr>
              <a:tr h="7892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положения лежа на спине ноги согнуты на стул (табурет, диван) поднимание корпуса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Сед ноги врозь, наклон через сторону руку тянем вверх вправо – тоже влево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3963561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положения стоя на четвереньках (упор прямыми руками в пол, ноги согнуты стоя на коленях) поочередное поднимание правой руки вперед, левой ноги назад, тоже другой рукой и ногой - 10 раз (7-10 лет); 15 раз (11-14 лет); 20 (15-18 лет и взрослые)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 положение лежа на бедрах прогиб в спине назад.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01267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D962BC-F777-4AAB-81EC-1AF756702746}"/>
              </a:ext>
            </a:extLst>
          </p:cNvPr>
          <p:cNvSpPr/>
          <p:nvPr/>
        </p:nvSpPr>
        <p:spPr>
          <a:xfrm>
            <a:off x="5445935" y="143470"/>
            <a:ext cx="160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ДЕНЬ 3</a:t>
            </a:r>
          </a:p>
        </p:txBody>
      </p:sp>
    </p:spTree>
    <p:extLst>
      <p:ext uri="{BB962C8B-B14F-4D97-AF65-F5344CB8AC3E}">
        <p14:creationId xmlns="" xmlns:p14="http://schemas.microsoft.com/office/powerpoint/2010/main" val="2686717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1292</Words>
  <Application>Microsoft Office PowerPoint</Application>
  <PresentationFormat>Произвольный</PresentationFormat>
  <Paragraphs>119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ПОДТЯГИВАНИЯ</vt:lpstr>
      <vt:lpstr>ОТЖИМАНИЕ</vt:lpstr>
      <vt:lpstr>УПРАЖНЕНИЯ НА ПРЕСС</vt:lpstr>
      <vt:lpstr>УПРАЖНЕНИЯ НА ГИБКОСТЬ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</dc:creator>
  <cp:lastModifiedBy>Миша</cp:lastModifiedBy>
  <cp:revision>26</cp:revision>
  <dcterms:created xsi:type="dcterms:W3CDTF">2020-04-04T11:04:01Z</dcterms:created>
  <dcterms:modified xsi:type="dcterms:W3CDTF">2020-04-06T12:43:24Z</dcterms:modified>
</cp:coreProperties>
</file>