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9" r:id="rId5"/>
    <p:sldId id="278" r:id="rId6"/>
    <p:sldId id="265" r:id="rId7"/>
    <p:sldId id="280" r:id="rId8"/>
    <p:sldId id="281" r:id="rId9"/>
    <p:sldId id="282" r:id="rId10"/>
    <p:sldId id="266" r:id="rId11"/>
    <p:sldId id="267" r:id="rId12"/>
    <p:sldId id="268" r:id="rId13"/>
    <p:sldId id="279" r:id="rId14"/>
    <p:sldId id="273" r:id="rId15"/>
    <p:sldId id="272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36674556784685E-2"/>
          <c:y val="0.1425168107588857"/>
          <c:w val="0.91916332544321533"/>
          <c:h val="0.76834479263579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Лист1!$E$1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Лист1!$D$2:$D$11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105</c:v>
                </c:pt>
                <c:pt idx="1">
                  <c:v>51</c:v>
                </c:pt>
                <c:pt idx="2">
                  <c:v>125</c:v>
                </c:pt>
                <c:pt idx="3">
                  <c:v>140</c:v>
                </c:pt>
                <c:pt idx="4">
                  <c:v>546</c:v>
                </c:pt>
                <c:pt idx="5">
                  <c:v>524</c:v>
                </c:pt>
                <c:pt idx="6">
                  <c:v>1153</c:v>
                </c:pt>
                <c:pt idx="7">
                  <c:v>2315</c:v>
                </c:pt>
                <c:pt idx="8">
                  <c:v>2537</c:v>
                </c:pt>
                <c:pt idx="9">
                  <c:v>3363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5"/>
        <c:axId val="456983048"/>
        <c:axId val="456986576"/>
      </c:barChart>
      <c:catAx>
        <c:axId val="45698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6986576"/>
        <c:crosses val="autoZero"/>
        <c:auto val="1"/>
        <c:lblAlgn val="ctr"/>
        <c:lblOffset val="100"/>
        <c:noMultiLvlLbl val="0"/>
      </c:catAx>
      <c:valAx>
        <c:axId val="45698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6983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4600-3F50-4988-96D1-88289BABB87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DCEE-9305-41ED-BC03-FB77A1C16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8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4600-3F50-4988-96D1-88289BABB87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DCEE-9305-41ED-BC03-FB77A1C16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6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4600-3F50-4988-96D1-88289BABB87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DCEE-9305-41ED-BC03-FB77A1C16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5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4600-3F50-4988-96D1-88289BABB87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DCEE-9305-41ED-BC03-FB77A1C16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4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4600-3F50-4988-96D1-88289BABB87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DCEE-9305-41ED-BC03-FB77A1C16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8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4600-3F50-4988-96D1-88289BABB87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DCEE-9305-41ED-BC03-FB77A1C16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3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4600-3F50-4988-96D1-88289BABB87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DCEE-9305-41ED-BC03-FB77A1C16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30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4600-3F50-4988-96D1-88289BABB87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DCEE-9305-41ED-BC03-FB77A1C16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5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4600-3F50-4988-96D1-88289BABB87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DCEE-9305-41ED-BC03-FB77A1C16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0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4600-3F50-4988-96D1-88289BABB87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DCEE-9305-41ED-BC03-FB77A1C16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57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4600-3F50-4988-96D1-88289BABB87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DCEE-9305-41ED-BC03-FB77A1C16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2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04600-3F50-4988-96D1-88289BABB87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8DCEE-9305-41ED-BC03-FB77A1C16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4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61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1740" cy="1686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>
            <a:off x="-8022" y="2321780"/>
            <a:ext cx="4825717" cy="45201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 rot="10800000">
            <a:off x="7366283" y="0"/>
            <a:ext cx="4825717" cy="4520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7037" y="1326956"/>
            <a:ext cx="9406392" cy="51090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совершенствовании работы территориальных организаций Профсоюза, первичных профсоюзных организаций с правами территориальной Самарской областной организации Профсоюза работников народного образования и науки Российской Федерации по защите прав членов Профсоюза на здоровые и безопасные условия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технический инспектор труда 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областной организации Профсоюза работников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народного образования и науки Российской Федерации 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Смоляков А.Ю.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5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5974" y="0"/>
            <a:ext cx="12192000" cy="6858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7331" cy="993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>
            <a:off x="0" y="3834581"/>
            <a:ext cx="4825717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 rot="10800000">
            <a:off x="7366282" y="-2"/>
            <a:ext cx="4579911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96" y="0"/>
            <a:ext cx="7390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5974" y="0"/>
            <a:ext cx="12192000" cy="6858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7331" cy="993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>
            <a:off x="0" y="3834581"/>
            <a:ext cx="4825717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 rot="10800000">
            <a:off x="7366282" y="-2"/>
            <a:ext cx="4579911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76" y="0"/>
            <a:ext cx="7554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5974" y="0"/>
            <a:ext cx="12192000" cy="6858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7331" cy="993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>
            <a:off x="0" y="3834581"/>
            <a:ext cx="4825717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 rot="10800000">
            <a:off x="7366282" y="-2"/>
            <a:ext cx="4579911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17" y="0"/>
            <a:ext cx="7151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5974" y="0"/>
            <a:ext cx="12192000" cy="6858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7331" cy="993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>
            <a:off x="0" y="3834581"/>
            <a:ext cx="4825717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 rot="10800000">
            <a:off x="7366282" y="-2"/>
            <a:ext cx="4579911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56" y="0"/>
            <a:ext cx="8946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5974" y="0"/>
            <a:ext cx="12192000" cy="6858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7331" cy="993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>
            <a:off x="0" y="3834581"/>
            <a:ext cx="4825717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 rot="10800000">
            <a:off x="7366282" y="-2"/>
            <a:ext cx="4579911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73" y="0"/>
            <a:ext cx="6352674" cy="6662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21" y="1683630"/>
            <a:ext cx="4074695" cy="4074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" y="986587"/>
            <a:ext cx="4114208" cy="305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5974" y="0"/>
            <a:ext cx="12192000" cy="6858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7331" cy="993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>
            <a:off x="0" y="3834581"/>
            <a:ext cx="4825717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 rot="10800000">
            <a:off x="7366282" y="-2"/>
            <a:ext cx="4579911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205790" y="272716"/>
            <a:ext cx="7892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Внештатные технические инспекторы труда</a:t>
            </a:r>
          </a:p>
          <a:p>
            <a:pPr algn="ctr"/>
            <a:r>
              <a:rPr lang="ru-RU" dirty="0" smtClean="0"/>
              <a:t>Самарской областной организации Профсоюза работников народного образования и науки Российской Федерации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64" y="4010526"/>
            <a:ext cx="1477650" cy="1957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11" y="1707282"/>
            <a:ext cx="1718154" cy="1954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83" y="1677609"/>
            <a:ext cx="1449039" cy="19559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49" y="3930317"/>
            <a:ext cx="1469331" cy="19571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2883" y="1676400"/>
            <a:ext cx="3938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Олейник Николай Васильевич</a:t>
            </a:r>
            <a:r>
              <a:rPr lang="ru-RU" dirty="0" smtClean="0"/>
              <a:t>, </a:t>
            </a:r>
            <a:r>
              <a:rPr lang="ru-RU" dirty="0"/>
              <a:t>преподаватель кафедры методики физической культуры и оздоровительно-профилактической работы </a:t>
            </a:r>
            <a:r>
              <a:rPr lang="ru-RU" dirty="0" smtClean="0"/>
              <a:t>ГАУ ДПО Самарской области «Институт развития образования»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06316" y="4098758"/>
            <a:ext cx="4203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Курносова Ирина Ивановна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специалист </a:t>
            </a:r>
            <a:r>
              <a:rPr lang="ru-RU" dirty="0"/>
              <a:t>по охране труда </a:t>
            </a:r>
            <a:endParaRPr lang="ru-RU" dirty="0" smtClean="0"/>
          </a:p>
          <a:p>
            <a:r>
              <a:rPr lang="ru-RU" dirty="0" smtClean="0"/>
              <a:t>МБДОУ </a:t>
            </a:r>
            <a:r>
              <a:rPr lang="ru-RU" dirty="0"/>
              <a:t>«Детский сад №300» </a:t>
            </a:r>
            <a:r>
              <a:rPr lang="ru-RU" dirty="0" err="1" smtClean="0"/>
              <a:t>г.о</a:t>
            </a:r>
            <a:r>
              <a:rPr lang="ru-RU" dirty="0"/>
              <a:t>. Самара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3242" y="1684421"/>
            <a:ext cx="3793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Сатонин Алексей Вадимович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Преподаватель кафедры «Промышленная теплоэнергетика» </a:t>
            </a:r>
            <a:r>
              <a:rPr lang="ru-RU" dirty="0" err="1" smtClean="0"/>
              <a:t>СамГТУ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зам. председателя ППО студентов </a:t>
            </a:r>
            <a:r>
              <a:rPr lang="ru-RU" dirty="0" err="1" smtClean="0"/>
              <a:t>СамГТУ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165433" y="4307305"/>
            <a:ext cx="3793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Файрушин</a:t>
            </a:r>
            <a:r>
              <a:rPr lang="ru-RU" b="1" dirty="0" smtClean="0"/>
              <a:t> </a:t>
            </a:r>
            <a:r>
              <a:rPr lang="ru-RU" b="1" dirty="0"/>
              <a:t>Рафаэль </a:t>
            </a:r>
            <a:r>
              <a:rPr lang="ru-RU" b="1" dirty="0" err="1" smtClean="0"/>
              <a:t>Идрисович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учитель физики, </a:t>
            </a:r>
            <a:r>
              <a:rPr lang="ru-RU" dirty="0"/>
              <a:t>зам. директора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МБОУ Гимназия №3 </a:t>
            </a:r>
            <a:r>
              <a:rPr lang="ru-RU" dirty="0" err="1" smtClean="0"/>
              <a:t>г.о</a:t>
            </a:r>
            <a:r>
              <a:rPr lang="ru-RU" dirty="0" smtClean="0"/>
              <a:t>. Самара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5974" y="0"/>
            <a:ext cx="12192000" cy="6858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7331" cy="993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>
            <a:off x="0" y="3834581"/>
            <a:ext cx="4825717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 rot="10800000">
            <a:off x="7366282" y="-2"/>
            <a:ext cx="4579911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924" y="0"/>
            <a:ext cx="51435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94" y="3416968"/>
            <a:ext cx="4588043" cy="3441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3895" cy="39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5974" y="0"/>
            <a:ext cx="12192000" cy="6858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7331" cy="993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>
            <a:off x="0" y="3834581"/>
            <a:ext cx="4825717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 rot="10800000">
            <a:off x="7366282" y="-2"/>
            <a:ext cx="4579911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48" y="2812974"/>
            <a:ext cx="5393368" cy="40450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3368" cy="40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85" y="0"/>
            <a:ext cx="5393368" cy="404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5974" y="0"/>
            <a:ext cx="12192000" cy="6858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7331" cy="993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>
            <a:off x="0" y="3834581"/>
            <a:ext cx="4825717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 rot="10800000">
            <a:off x="7366282" y="-2"/>
            <a:ext cx="4579911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95" y="0"/>
            <a:ext cx="4955957" cy="3716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47" y="3218842"/>
            <a:ext cx="4955957" cy="3716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00" y="0"/>
            <a:ext cx="4955957" cy="371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5974" y="0"/>
            <a:ext cx="12192000" cy="6858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7331" cy="993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>
            <a:off x="0" y="3834581"/>
            <a:ext cx="4825717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 rot="10800000">
            <a:off x="7366282" y="-2"/>
            <a:ext cx="4579911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96" y="0"/>
            <a:ext cx="8503946" cy="66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1911" y="0"/>
            <a:ext cx="12192000" cy="6858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7331" cy="993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>
            <a:off x="0" y="3834581"/>
            <a:ext cx="4825717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 rot="10800000">
            <a:off x="7366282" y="-2"/>
            <a:ext cx="4579911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7" name="Рисунок 6" descr="https://e.profkiosk.ru/service_tbn2/uza-ph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8" y="1034933"/>
            <a:ext cx="1900555" cy="19005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69956" y="1130968"/>
            <a:ext cx="453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Трудовой Кодекс Российской Федерации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54442" y="1419726"/>
            <a:ext cx="453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Раздел Х «Охрана труда»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1684" y="3216443"/>
            <a:ext cx="10804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Ст.209 	введено понятие «Опасность» </a:t>
            </a:r>
          </a:p>
          <a:p>
            <a:r>
              <a:rPr lang="ru-RU" dirty="0" smtClean="0"/>
              <a:t>	понятие «Рабочее место» теперь предусматривает соответствие государственным требованиям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1684" y="3938338"/>
            <a:ext cx="10804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Ст.209.1 	введены основные принципы обеспечения безопасности труда</a:t>
            </a:r>
          </a:p>
          <a:p>
            <a:r>
              <a:rPr lang="ru-RU" dirty="0"/>
              <a:t>	</a:t>
            </a:r>
            <a:r>
              <a:rPr lang="ru-RU" b="1" dirty="0" smtClean="0"/>
              <a:t>ПРЕДУПРЕЖДЕНИЕ И ПРОФИЛАКТИКА</a:t>
            </a:r>
          </a:p>
          <a:p>
            <a:r>
              <a:rPr lang="ru-RU" dirty="0"/>
              <a:t>	</a:t>
            </a:r>
            <a:r>
              <a:rPr lang="ru-RU" b="1" dirty="0" smtClean="0"/>
              <a:t>МИНИМИЗАЦИЯ ПОВРЕЖДЕНИЯ </a:t>
            </a:r>
            <a:r>
              <a:rPr lang="ru-RU" b="1" dirty="0" smtClean="0"/>
              <a:t>ЗДОРОВЬЯ РАБОТНИКОВ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04" y="2206578"/>
            <a:ext cx="590476" cy="6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5673" y="2165684"/>
            <a:ext cx="493819" cy="64013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2544" y="2324632"/>
            <a:ext cx="609524" cy="4761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78969" y="2326106"/>
            <a:ext cx="338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Риск-ориентированный подход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406064" y="2374232"/>
            <a:ext cx="331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Реагирование на последствия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7980948" y="2181726"/>
            <a:ext cx="3328737" cy="737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964906" y="2141622"/>
            <a:ext cx="3344779" cy="9304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1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7331" cy="993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>
            <a:off x="0" y="3834581"/>
            <a:ext cx="4825717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 rot="10800000">
            <a:off x="7366282" y="-2"/>
            <a:ext cx="4579911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sp>
        <p:nvSpPr>
          <p:cNvPr id="2082" name="TextBox 2081"/>
          <p:cNvSpPr txBox="1"/>
          <p:nvPr/>
        </p:nvSpPr>
        <p:spPr>
          <a:xfrm>
            <a:off x="1628273" y="513343"/>
            <a:ext cx="850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Управление профессиональными рисками</a:t>
            </a:r>
            <a:endParaRPr lang="ru-RU" sz="2400" b="1" dirty="0"/>
          </a:p>
        </p:txBody>
      </p:sp>
      <p:sp>
        <p:nvSpPr>
          <p:cNvPr id="2083" name="AutoShape 38"/>
          <p:cNvSpPr>
            <a:spLocks/>
          </p:cNvSpPr>
          <p:nvPr/>
        </p:nvSpPr>
        <p:spPr bwMode="auto">
          <a:xfrm>
            <a:off x="838948" y="4937628"/>
            <a:ext cx="579437" cy="574675"/>
          </a:xfrm>
          <a:custGeom>
            <a:avLst/>
            <a:gdLst>
              <a:gd name="T0" fmla="+- 0 1053 600"/>
              <a:gd name="T1" fmla="*/ T0 w 912"/>
              <a:gd name="T2" fmla="+- 0 844 469"/>
              <a:gd name="T3" fmla="*/ 844 h 906"/>
              <a:gd name="T4" fmla="+- 0 938 600"/>
              <a:gd name="T5" fmla="*/ T4 w 912"/>
              <a:gd name="T6" fmla="+- 0 872 469"/>
              <a:gd name="T7" fmla="*/ 872 h 906"/>
              <a:gd name="T8" fmla="+- 0 864 600"/>
              <a:gd name="T9" fmla="*/ T8 w 912"/>
              <a:gd name="T10" fmla="+- 0 857 469"/>
              <a:gd name="T11" fmla="*/ 857 h 906"/>
              <a:gd name="T12" fmla="+- 0 966 600"/>
              <a:gd name="T13" fmla="*/ T12 w 912"/>
              <a:gd name="T14" fmla="+- 0 895 469"/>
              <a:gd name="T15" fmla="*/ 895 h 906"/>
              <a:gd name="T16" fmla="+- 0 1070 600"/>
              <a:gd name="T17" fmla="*/ T16 w 912"/>
              <a:gd name="T18" fmla="+- 0 891 469"/>
              <a:gd name="T19" fmla="*/ 891 h 906"/>
              <a:gd name="T20" fmla="+- 0 1175 600"/>
              <a:gd name="T21" fmla="*/ T20 w 912"/>
              <a:gd name="T22" fmla="+- 0 732 469"/>
              <a:gd name="T23" fmla="*/ 732 h 906"/>
              <a:gd name="T24" fmla="+- 0 1083 600"/>
              <a:gd name="T25" fmla="*/ T24 w 912"/>
              <a:gd name="T26" fmla="+- 0 762 469"/>
              <a:gd name="T27" fmla="*/ 762 h 906"/>
              <a:gd name="T28" fmla="+- 0 980 600"/>
              <a:gd name="T29" fmla="*/ T28 w 912"/>
              <a:gd name="T30" fmla="+- 0 754 469"/>
              <a:gd name="T31" fmla="*/ 754 h 906"/>
              <a:gd name="T32" fmla="+- 0 879 600"/>
              <a:gd name="T33" fmla="*/ T32 w 912"/>
              <a:gd name="T34" fmla="+- 0 732 469"/>
              <a:gd name="T35" fmla="*/ 732 h 906"/>
              <a:gd name="T36" fmla="+- 0 924 600"/>
              <a:gd name="T37" fmla="*/ T36 w 912"/>
              <a:gd name="T38" fmla="+- 0 787 469"/>
              <a:gd name="T39" fmla="*/ 787 h 906"/>
              <a:gd name="T40" fmla="+- 0 1014 600"/>
              <a:gd name="T41" fmla="*/ T40 w 912"/>
              <a:gd name="T42" fmla="+- 0 758 469"/>
              <a:gd name="T43" fmla="*/ 758 h 906"/>
              <a:gd name="T44" fmla="+- 0 1129 600"/>
              <a:gd name="T45" fmla="*/ T44 w 912"/>
              <a:gd name="T46" fmla="+- 0 787 469"/>
              <a:gd name="T47" fmla="*/ 787 h 906"/>
              <a:gd name="T48" fmla="+- 0 1254 600"/>
              <a:gd name="T49" fmla="*/ T48 w 912"/>
              <a:gd name="T50" fmla="+- 0 662 469"/>
              <a:gd name="T51" fmla="*/ 662 h 906"/>
              <a:gd name="T52" fmla="+- 0 1158 600"/>
              <a:gd name="T53" fmla="*/ T52 w 912"/>
              <a:gd name="T54" fmla="+- 0 628 469"/>
              <a:gd name="T55" fmla="*/ 628 h 906"/>
              <a:gd name="T56" fmla="+- 0 1065 600"/>
              <a:gd name="T57" fmla="*/ T56 w 912"/>
              <a:gd name="T58" fmla="+- 0 641 469"/>
              <a:gd name="T59" fmla="*/ 641 h 906"/>
              <a:gd name="T60" fmla="+- 0 965 600"/>
              <a:gd name="T61" fmla="*/ T60 w 912"/>
              <a:gd name="T62" fmla="+- 0 662 469"/>
              <a:gd name="T63" fmla="*/ 662 h 906"/>
              <a:gd name="T64" fmla="+- 0 872 600"/>
              <a:gd name="T65" fmla="*/ T64 w 912"/>
              <a:gd name="T66" fmla="+- 0 626 469"/>
              <a:gd name="T67" fmla="*/ 626 h 906"/>
              <a:gd name="T68" fmla="+- 0 937 600"/>
              <a:gd name="T69" fmla="*/ T68 w 912"/>
              <a:gd name="T70" fmla="+- 0 686 469"/>
              <a:gd name="T71" fmla="*/ 686 h 906"/>
              <a:gd name="T72" fmla="+- 0 1039 600"/>
              <a:gd name="T73" fmla="*/ T72 w 912"/>
              <a:gd name="T74" fmla="+- 0 653 469"/>
              <a:gd name="T75" fmla="*/ 653 h 906"/>
              <a:gd name="T76" fmla="+- 0 1138 600"/>
              <a:gd name="T77" fmla="*/ T76 w 912"/>
              <a:gd name="T78" fmla="+- 0 675 469"/>
              <a:gd name="T79" fmla="*/ 675 h 906"/>
              <a:gd name="T80" fmla="+- 0 1248 600"/>
              <a:gd name="T81" fmla="*/ T80 w 912"/>
              <a:gd name="T82" fmla="+- 0 688 469"/>
              <a:gd name="T83" fmla="*/ 688 h 906"/>
              <a:gd name="T84" fmla="+- 0 1484 600"/>
              <a:gd name="T85" fmla="*/ T84 w 912"/>
              <a:gd name="T86" fmla="+- 0 1212 469"/>
              <a:gd name="T87" fmla="*/ 1212 h 906"/>
              <a:gd name="T88" fmla="+- 0 983 600"/>
              <a:gd name="T89" fmla="*/ T88 w 912"/>
              <a:gd name="T90" fmla="+- 0 1335 469"/>
              <a:gd name="T91" fmla="*/ 1335 h 906"/>
              <a:gd name="T92" fmla="+- 0 983 600"/>
              <a:gd name="T93" fmla="*/ T92 w 912"/>
              <a:gd name="T94" fmla="+- 0 1217 469"/>
              <a:gd name="T95" fmla="*/ 1217 h 906"/>
              <a:gd name="T96" fmla="+- 0 1431 600"/>
              <a:gd name="T97" fmla="*/ T96 w 912"/>
              <a:gd name="T98" fmla="+- 0 1193 469"/>
              <a:gd name="T99" fmla="*/ 1193 h 906"/>
              <a:gd name="T100" fmla="+- 0 1384 600"/>
              <a:gd name="T101" fmla="*/ T100 w 912"/>
              <a:gd name="T102" fmla="+- 0 969 469"/>
              <a:gd name="T103" fmla="*/ 969 h 906"/>
              <a:gd name="T104" fmla="+- 0 1434 600"/>
              <a:gd name="T105" fmla="*/ T104 w 912"/>
              <a:gd name="T106" fmla="+- 0 889 469"/>
              <a:gd name="T107" fmla="*/ 889 h 906"/>
              <a:gd name="T108" fmla="+- 0 1508 600"/>
              <a:gd name="T109" fmla="*/ T108 w 912"/>
              <a:gd name="T110" fmla="+- 0 665 469"/>
              <a:gd name="T111" fmla="*/ 665 h 906"/>
              <a:gd name="T112" fmla="+- 0 1397 600"/>
              <a:gd name="T113" fmla="*/ T112 w 912"/>
              <a:gd name="T114" fmla="+- 0 665 469"/>
              <a:gd name="T115" fmla="*/ 665 h 906"/>
              <a:gd name="T116" fmla="+- 0 1466 600"/>
              <a:gd name="T117" fmla="*/ T116 w 912"/>
              <a:gd name="T118" fmla="+- 0 737 469"/>
              <a:gd name="T119" fmla="*/ 737 h 906"/>
              <a:gd name="T120" fmla="+- 0 1346 600"/>
              <a:gd name="T121" fmla="*/ T120 w 912"/>
              <a:gd name="T122" fmla="+- 0 897 469"/>
              <a:gd name="T123" fmla="*/ 897 h 906"/>
              <a:gd name="T124" fmla="+- 0 1291 600"/>
              <a:gd name="T125" fmla="*/ T124 w 912"/>
              <a:gd name="T126" fmla="+- 0 997 469"/>
              <a:gd name="T127" fmla="*/ 997 h 906"/>
              <a:gd name="T128" fmla="+- 0 1321 600"/>
              <a:gd name="T129" fmla="*/ T128 w 912"/>
              <a:gd name="T130" fmla="+- 0 885 469"/>
              <a:gd name="T131" fmla="*/ 885 h 906"/>
              <a:gd name="T132" fmla="+- 0 1376 600"/>
              <a:gd name="T133" fmla="*/ T132 w 912"/>
              <a:gd name="T134" fmla="+- 0 771 469"/>
              <a:gd name="T135" fmla="*/ 771 h 906"/>
              <a:gd name="T136" fmla="+- 0 1225 600"/>
              <a:gd name="T137" fmla="*/ T136 w 912"/>
              <a:gd name="T138" fmla="+- 0 955 469"/>
              <a:gd name="T139" fmla="*/ 955 h 906"/>
              <a:gd name="T140" fmla="+- 0 1189 600"/>
              <a:gd name="T141" fmla="*/ T140 w 912"/>
              <a:gd name="T142" fmla="+- 0 949 469"/>
              <a:gd name="T143" fmla="*/ 949 h 906"/>
              <a:gd name="T144" fmla="+- 0 1271 600"/>
              <a:gd name="T145" fmla="*/ T144 w 912"/>
              <a:gd name="T146" fmla="+- 0 835 469"/>
              <a:gd name="T147" fmla="*/ 835 h 906"/>
              <a:gd name="T148" fmla="+- 0 1160 600"/>
              <a:gd name="T149" fmla="*/ T148 w 912"/>
              <a:gd name="T150" fmla="+- 0 865 469"/>
              <a:gd name="T151" fmla="*/ 865 h 906"/>
              <a:gd name="T152" fmla="+- 0 1369 600"/>
              <a:gd name="T153" fmla="*/ T152 w 912"/>
              <a:gd name="T154" fmla="+- 0 691 469"/>
              <a:gd name="T155" fmla="*/ 691 h 906"/>
              <a:gd name="T156" fmla="+- 0 1314 600"/>
              <a:gd name="T157" fmla="*/ T156 w 912"/>
              <a:gd name="T158" fmla="+- 0 533 469"/>
              <a:gd name="T159" fmla="*/ 533 h 906"/>
              <a:gd name="T160" fmla="+- 0 608 600"/>
              <a:gd name="T161" fmla="*/ T160 w 912"/>
              <a:gd name="T162" fmla="+- 0 533 469"/>
              <a:gd name="T163" fmla="*/ 533 h 906"/>
              <a:gd name="T164" fmla="+- 0 795 600"/>
              <a:gd name="T165" fmla="*/ T164 w 912"/>
              <a:gd name="T166" fmla="+- 0 1083 469"/>
              <a:gd name="T167" fmla="*/ 1083 h 906"/>
              <a:gd name="T168" fmla="+- 0 794 600"/>
              <a:gd name="T169" fmla="*/ T168 w 912"/>
              <a:gd name="T170" fmla="+- 0 511 469"/>
              <a:gd name="T171" fmla="*/ 511 h 906"/>
              <a:gd name="T172" fmla="+- 0 759 600"/>
              <a:gd name="T173" fmla="*/ T172 w 912"/>
              <a:gd name="T174" fmla="+- 0 603 469"/>
              <a:gd name="T175" fmla="*/ 603 h 906"/>
              <a:gd name="T176" fmla="+- 0 722 600"/>
              <a:gd name="T177" fmla="*/ T176 w 912"/>
              <a:gd name="T178" fmla="+- 0 615 469"/>
              <a:gd name="T179" fmla="*/ 615 h 906"/>
              <a:gd name="T180" fmla="+- 0 653 600"/>
              <a:gd name="T181" fmla="*/ T180 w 912"/>
              <a:gd name="T182" fmla="+- 0 521 469"/>
              <a:gd name="T183" fmla="*/ 521 h 906"/>
              <a:gd name="T184" fmla="+- 0 781 600"/>
              <a:gd name="T185" fmla="*/ T184 w 912"/>
              <a:gd name="T186" fmla="+- 0 497 469"/>
              <a:gd name="T187" fmla="*/ 497 h 906"/>
              <a:gd name="T188" fmla="+- 0 1267 600"/>
              <a:gd name="T189" fmla="*/ T188 w 912"/>
              <a:gd name="T190" fmla="+- 0 713 469"/>
              <a:gd name="T191" fmla="*/ 713 h 906"/>
              <a:gd name="T192" fmla="+- 0 1123 600"/>
              <a:gd name="T193" fmla="*/ T192 w 912"/>
              <a:gd name="T194" fmla="+- 0 981 469"/>
              <a:gd name="T195" fmla="*/ 981 h 906"/>
              <a:gd name="T196" fmla="+- 0 1050 600"/>
              <a:gd name="T197" fmla="*/ T196 w 912"/>
              <a:gd name="T198" fmla="+- 0 1117 469"/>
              <a:gd name="T199" fmla="*/ 1117 h 906"/>
              <a:gd name="T200" fmla="+- 0 1225 600"/>
              <a:gd name="T201" fmla="*/ T200 w 912"/>
              <a:gd name="T202" fmla="+- 0 1033 469"/>
              <a:gd name="T203" fmla="*/ 1033 h 906"/>
              <a:gd name="T204" fmla="+- 0 890 600"/>
              <a:gd name="T205" fmla="*/ T204 w 912"/>
              <a:gd name="T206" fmla="+- 0 1229 469"/>
              <a:gd name="T207" fmla="*/ 1229 h 906"/>
              <a:gd name="T208" fmla="+- 0 924 600"/>
              <a:gd name="T209" fmla="*/ T208 w 912"/>
              <a:gd name="T210" fmla="+- 0 1189 469"/>
              <a:gd name="T211" fmla="*/ 1189 h 906"/>
              <a:gd name="T212" fmla="+- 0 967 600"/>
              <a:gd name="T213" fmla="*/ T212 w 912"/>
              <a:gd name="T214" fmla="+- 0 1311 469"/>
              <a:gd name="T215" fmla="*/ 1311 h 906"/>
              <a:gd name="T216" fmla="+- 0 815 600"/>
              <a:gd name="T217" fmla="*/ T216 w 912"/>
              <a:gd name="T218" fmla="+- 0 1115 469"/>
              <a:gd name="T219" fmla="*/ 1115 h 906"/>
              <a:gd name="T220" fmla="+- 0 896 600"/>
              <a:gd name="T221" fmla="*/ T220 w 912"/>
              <a:gd name="T222" fmla="+- 0 1375 469"/>
              <a:gd name="T223" fmla="*/ 1375 h 90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</a:cxnLst>
            <a:rect l="0" t="0" r="r" b="b"/>
            <a:pathLst>
              <a:path w="912" h="906">
                <a:moveTo>
                  <a:pt x="511" y="409"/>
                </a:moveTo>
                <a:lnTo>
                  <a:pt x="505" y="403"/>
                </a:lnTo>
                <a:lnTo>
                  <a:pt x="498" y="403"/>
                </a:lnTo>
                <a:lnTo>
                  <a:pt x="486" y="402"/>
                </a:lnTo>
                <a:lnTo>
                  <a:pt x="479" y="398"/>
                </a:lnTo>
                <a:lnTo>
                  <a:pt x="471" y="389"/>
                </a:lnTo>
                <a:lnTo>
                  <a:pt x="463" y="382"/>
                </a:lnTo>
                <a:lnTo>
                  <a:pt x="453" y="375"/>
                </a:lnTo>
                <a:lnTo>
                  <a:pt x="441" y="370"/>
                </a:lnTo>
                <a:lnTo>
                  <a:pt x="425" y="368"/>
                </a:lnTo>
                <a:lnTo>
                  <a:pt x="409" y="370"/>
                </a:lnTo>
                <a:lnTo>
                  <a:pt x="396" y="375"/>
                </a:lnTo>
                <a:lnTo>
                  <a:pt x="386" y="382"/>
                </a:lnTo>
                <a:lnTo>
                  <a:pt x="378" y="389"/>
                </a:lnTo>
                <a:lnTo>
                  <a:pt x="364" y="403"/>
                </a:lnTo>
                <a:lnTo>
                  <a:pt x="338" y="403"/>
                </a:lnTo>
                <a:lnTo>
                  <a:pt x="333" y="398"/>
                </a:lnTo>
                <a:lnTo>
                  <a:pt x="316" y="382"/>
                </a:lnTo>
                <a:lnTo>
                  <a:pt x="306" y="375"/>
                </a:lnTo>
                <a:lnTo>
                  <a:pt x="293" y="370"/>
                </a:lnTo>
                <a:lnTo>
                  <a:pt x="277" y="368"/>
                </a:lnTo>
                <a:lnTo>
                  <a:pt x="270" y="368"/>
                </a:lnTo>
                <a:lnTo>
                  <a:pt x="264" y="375"/>
                </a:lnTo>
                <a:lnTo>
                  <a:pt x="264" y="388"/>
                </a:lnTo>
                <a:lnTo>
                  <a:pt x="270" y="394"/>
                </a:lnTo>
                <a:lnTo>
                  <a:pt x="291" y="394"/>
                </a:lnTo>
                <a:lnTo>
                  <a:pt x="295" y="400"/>
                </a:lnTo>
                <a:lnTo>
                  <a:pt x="313" y="415"/>
                </a:lnTo>
                <a:lnTo>
                  <a:pt x="322" y="422"/>
                </a:lnTo>
                <a:lnTo>
                  <a:pt x="335" y="426"/>
                </a:lnTo>
                <a:lnTo>
                  <a:pt x="351" y="428"/>
                </a:lnTo>
                <a:lnTo>
                  <a:pt x="366" y="426"/>
                </a:lnTo>
                <a:lnTo>
                  <a:pt x="379" y="422"/>
                </a:lnTo>
                <a:lnTo>
                  <a:pt x="389" y="415"/>
                </a:lnTo>
                <a:lnTo>
                  <a:pt x="397" y="408"/>
                </a:lnTo>
                <a:lnTo>
                  <a:pt x="411" y="394"/>
                </a:lnTo>
                <a:lnTo>
                  <a:pt x="438" y="394"/>
                </a:lnTo>
                <a:lnTo>
                  <a:pt x="443" y="400"/>
                </a:lnTo>
                <a:lnTo>
                  <a:pt x="460" y="415"/>
                </a:lnTo>
                <a:lnTo>
                  <a:pt x="470" y="422"/>
                </a:lnTo>
                <a:lnTo>
                  <a:pt x="482" y="426"/>
                </a:lnTo>
                <a:lnTo>
                  <a:pt x="498" y="428"/>
                </a:lnTo>
                <a:lnTo>
                  <a:pt x="505" y="428"/>
                </a:lnTo>
                <a:lnTo>
                  <a:pt x="511" y="423"/>
                </a:lnTo>
                <a:lnTo>
                  <a:pt x="511" y="409"/>
                </a:lnTo>
                <a:close/>
                <a:moveTo>
                  <a:pt x="588" y="269"/>
                </a:moveTo>
                <a:lnTo>
                  <a:pt x="582" y="263"/>
                </a:lnTo>
                <a:lnTo>
                  <a:pt x="575" y="263"/>
                </a:lnTo>
                <a:lnTo>
                  <a:pt x="559" y="265"/>
                </a:lnTo>
                <a:lnTo>
                  <a:pt x="547" y="270"/>
                </a:lnTo>
                <a:lnTo>
                  <a:pt x="537" y="277"/>
                </a:lnTo>
                <a:lnTo>
                  <a:pt x="528" y="285"/>
                </a:lnTo>
                <a:lnTo>
                  <a:pt x="520" y="293"/>
                </a:lnTo>
                <a:lnTo>
                  <a:pt x="514" y="299"/>
                </a:lnTo>
                <a:lnTo>
                  <a:pt x="488" y="299"/>
                </a:lnTo>
                <a:lnTo>
                  <a:pt x="483" y="293"/>
                </a:lnTo>
                <a:lnTo>
                  <a:pt x="466" y="277"/>
                </a:lnTo>
                <a:lnTo>
                  <a:pt x="455" y="270"/>
                </a:lnTo>
                <a:lnTo>
                  <a:pt x="443" y="265"/>
                </a:lnTo>
                <a:lnTo>
                  <a:pt x="427" y="263"/>
                </a:lnTo>
                <a:lnTo>
                  <a:pt x="411" y="265"/>
                </a:lnTo>
                <a:lnTo>
                  <a:pt x="399" y="270"/>
                </a:lnTo>
                <a:lnTo>
                  <a:pt x="389" y="277"/>
                </a:lnTo>
                <a:lnTo>
                  <a:pt x="380" y="285"/>
                </a:lnTo>
                <a:lnTo>
                  <a:pt x="372" y="293"/>
                </a:lnTo>
                <a:lnTo>
                  <a:pt x="366" y="299"/>
                </a:lnTo>
                <a:lnTo>
                  <a:pt x="340" y="299"/>
                </a:lnTo>
                <a:lnTo>
                  <a:pt x="335" y="293"/>
                </a:lnTo>
                <a:lnTo>
                  <a:pt x="318" y="277"/>
                </a:lnTo>
                <a:lnTo>
                  <a:pt x="308" y="270"/>
                </a:lnTo>
                <a:lnTo>
                  <a:pt x="295" y="265"/>
                </a:lnTo>
                <a:lnTo>
                  <a:pt x="279" y="263"/>
                </a:lnTo>
                <a:lnTo>
                  <a:pt x="272" y="263"/>
                </a:lnTo>
                <a:lnTo>
                  <a:pt x="266" y="269"/>
                </a:lnTo>
                <a:lnTo>
                  <a:pt x="266" y="284"/>
                </a:lnTo>
                <a:lnTo>
                  <a:pt x="272" y="289"/>
                </a:lnTo>
                <a:lnTo>
                  <a:pt x="292" y="289"/>
                </a:lnTo>
                <a:lnTo>
                  <a:pt x="297" y="295"/>
                </a:lnTo>
                <a:lnTo>
                  <a:pt x="314" y="311"/>
                </a:lnTo>
                <a:lnTo>
                  <a:pt x="324" y="318"/>
                </a:lnTo>
                <a:lnTo>
                  <a:pt x="337" y="323"/>
                </a:lnTo>
                <a:lnTo>
                  <a:pt x="353" y="325"/>
                </a:lnTo>
                <a:lnTo>
                  <a:pt x="369" y="323"/>
                </a:lnTo>
                <a:lnTo>
                  <a:pt x="381" y="318"/>
                </a:lnTo>
                <a:lnTo>
                  <a:pt x="391" y="311"/>
                </a:lnTo>
                <a:lnTo>
                  <a:pt x="400" y="304"/>
                </a:lnTo>
                <a:lnTo>
                  <a:pt x="408" y="295"/>
                </a:lnTo>
                <a:lnTo>
                  <a:pt x="414" y="289"/>
                </a:lnTo>
                <a:lnTo>
                  <a:pt x="440" y="289"/>
                </a:lnTo>
                <a:lnTo>
                  <a:pt x="445" y="295"/>
                </a:lnTo>
                <a:lnTo>
                  <a:pt x="462" y="311"/>
                </a:lnTo>
                <a:lnTo>
                  <a:pt x="472" y="318"/>
                </a:lnTo>
                <a:lnTo>
                  <a:pt x="485" y="323"/>
                </a:lnTo>
                <a:lnTo>
                  <a:pt x="501" y="325"/>
                </a:lnTo>
                <a:lnTo>
                  <a:pt x="517" y="323"/>
                </a:lnTo>
                <a:lnTo>
                  <a:pt x="529" y="318"/>
                </a:lnTo>
                <a:lnTo>
                  <a:pt x="539" y="311"/>
                </a:lnTo>
                <a:lnTo>
                  <a:pt x="547" y="304"/>
                </a:lnTo>
                <a:lnTo>
                  <a:pt x="561" y="289"/>
                </a:lnTo>
                <a:lnTo>
                  <a:pt x="582" y="289"/>
                </a:lnTo>
                <a:lnTo>
                  <a:pt x="588" y="284"/>
                </a:lnTo>
                <a:lnTo>
                  <a:pt x="588" y="269"/>
                </a:lnTo>
                <a:close/>
                <a:moveTo>
                  <a:pt x="660" y="199"/>
                </a:moveTo>
                <a:lnTo>
                  <a:pt x="654" y="193"/>
                </a:lnTo>
                <a:lnTo>
                  <a:pt x="634" y="193"/>
                </a:lnTo>
                <a:lnTo>
                  <a:pt x="630" y="187"/>
                </a:lnTo>
                <a:lnTo>
                  <a:pt x="620" y="179"/>
                </a:lnTo>
                <a:lnTo>
                  <a:pt x="612" y="172"/>
                </a:lnTo>
                <a:lnTo>
                  <a:pt x="602" y="164"/>
                </a:lnTo>
                <a:lnTo>
                  <a:pt x="589" y="159"/>
                </a:lnTo>
                <a:lnTo>
                  <a:pt x="573" y="157"/>
                </a:lnTo>
                <a:lnTo>
                  <a:pt x="558" y="159"/>
                </a:lnTo>
                <a:lnTo>
                  <a:pt x="546" y="164"/>
                </a:lnTo>
                <a:lnTo>
                  <a:pt x="536" y="172"/>
                </a:lnTo>
                <a:lnTo>
                  <a:pt x="527" y="179"/>
                </a:lnTo>
                <a:lnTo>
                  <a:pt x="513" y="193"/>
                </a:lnTo>
                <a:lnTo>
                  <a:pt x="487" y="193"/>
                </a:lnTo>
                <a:lnTo>
                  <a:pt x="482" y="187"/>
                </a:lnTo>
                <a:lnTo>
                  <a:pt x="473" y="179"/>
                </a:lnTo>
                <a:lnTo>
                  <a:pt x="465" y="172"/>
                </a:lnTo>
                <a:lnTo>
                  <a:pt x="455" y="164"/>
                </a:lnTo>
                <a:lnTo>
                  <a:pt x="442" y="159"/>
                </a:lnTo>
                <a:lnTo>
                  <a:pt x="426" y="157"/>
                </a:lnTo>
                <a:lnTo>
                  <a:pt x="410" y="159"/>
                </a:lnTo>
                <a:lnTo>
                  <a:pt x="398" y="164"/>
                </a:lnTo>
                <a:lnTo>
                  <a:pt x="388" y="172"/>
                </a:lnTo>
                <a:lnTo>
                  <a:pt x="380" y="179"/>
                </a:lnTo>
                <a:lnTo>
                  <a:pt x="365" y="193"/>
                </a:lnTo>
                <a:lnTo>
                  <a:pt x="340" y="193"/>
                </a:lnTo>
                <a:lnTo>
                  <a:pt x="335" y="187"/>
                </a:lnTo>
                <a:lnTo>
                  <a:pt x="325" y="179"/>
                </a:lnTo>
                <a:lnTo>
                  <a:pt x="317" y="172"/>
                </a:lnTo>
                <a:lnTo>
                  <a:pt x="307" y="164"/>
                </a:lnTo>
                <a:lnTo>
                  <a:pt x="295" y="159"/>
                </a:lnTo>
                <a:lnTo>
                  <a:pt x="279" y="157"/>
                </a:lnTo>
                <a:lnTo>
                  <a:pt x="272" y="157"/>
                </a:lnTo>
                <a:lnTo>
                  <a:pt x="266" y="163"/>
                </a:lnTo>
                <a:lnTo>
                  <a:pt x="266" y="177"/>
                </a:lnTo>
                <a:lnTo>
                  <a:pt x="272" y="184"/>
                </a:lnTo>
                <a:lnTo>
                  <a:pt x="292" y="184"/>
                </a:lnTo>
                <a:lnTo>
                  <a:pt x="297" y="190"/>
                </a:lnTo>
                <a:lnTo>
                  <a:pt x="314" y="206"/>
                </a:lnTo>
                <a:lnTo>
                  <a:pt x="324" y="212"/>
                </a:lnTo>
                <a:lnTo>
                  <a:pt x="337" y="217"/>
                </a:lnTo>
                <a:lnTo>
                  <a:pt x="353" y="219"/>
                </a:lnTo>
                <a:lnTo>
                  <a:pt x="369" y="217"/>
                </a:lnTo>
                <a:lnTo>
                  <a:pt x="381" y="212"/>
                </a:lnTo>
                <a:lnTo>
                  <a:pt x="391" y="206"/>
                </a:lnTo>
                <a:lnTo>
                  <a:pt x="399" y="198"/>
                </a:lnTo>
                <a:lnTo>
                  <a:pt x="407" y="190"/>
                </a:lnTo>
                <a:lnTo>
                  <a:pt x="414" y="184"/>
                </a:lnTo>
                <a:lnTo>
                  <a:pt x="439" y="184"/>
                </a:lnTo>
                <a:lnTo>
                  <a:pt x="444" y="190"/>
                </a:lnTo>
                <a:lnTo>
                  <a:pt x="462" y="206"/>
                </a:lnTo>
                <a:lnTo>
                  <a:pt x="472" y="212"/>
                </a:lnTo>
                <a:lnTo>
                  <a:pt x="484" y="217"/>
                </a:lnTo>
                <a:lnTo>
                  <a:pt x="500" y="219"/>
                </a:lnTo>
                <a:lnTo>
                  <a:pt x="516" y="217"/>
                </a:lnTo>
                <a:lnTo>
                  <a:pt x="528" y="212"/>
                </a:lnTo>
                <a:lnTo>
                  <a:pt x="538" y="206"/>
                </a:lnTo>
                <a:lnTo>
                  <a:pt x="546" y="198"/>
                </a:lnTo>
                <a:lnTo>
                  <a:pt x="560" y="184"/>
                </a:lnTo>
                <a:lnTo>
                  <a:pt x="587" y="184"/>
                </a:lnTo>
                <a:lnTo>
                  <a:pt x="592" y="190"/>
                </a:lnTo>
                <a:lnTo>
                  <a:pt x="609" y="206"/>
                </a:lnTo>
                <a:lnTo>
                  <a:pt x="619" y="212"/>
                </a:lnTo>
                <a:lnTo>
                  <a:pt x="632" y="217"/>
                </a:lnTo>
                <a:lnTo>
                  <a:pt x="648" y="219"/>
                </a:lnTo>
                <a:lnTo>
                  <a:pt x="654" y="219"/>
                </a:lnTo>
                <a:lnTo>
                  <a:pt x="660" y="214"/>
                </a:lnTo>
                <a:lnTo>
                  <a:pt x="660" y="199"/>
                </a:lnTo>
                <a:close/>
                <a:moveTo>
                  <a:pt x="911" y="800"/>
                </a:moveTo>
                <a:lnTo>
                  <a:pt x="905" y="770"/>
                </a:lnTo>
                <a:lnTo>
                  <a:pt x="890" y="748"/>
                </a:lnTo>
                <a:lnTo>
                  <a:pt x="888" y="746"/>
                </a:lnTo>
                <a:lnTo>
                  <a:pt x="884" y="743"/>
                </a:lnTo>
                <a:lnTo>
                  <a:pt x="884" y="802"/>
                </a:lnTo>
                <a:lnTo>
                  <a:pt x="878" y="834"/>
                </a:lnTo>
                <a:lnTo>
                  <a:pt x="861" y="860"/>
                </a:lnTo>
                <a:lnTo>
                  <a:pt x="836" y="876"/>
                </a:lnTo>
                <a:lnTo>
                  <a:pt x="805" y="884"/>
                </a:lnTo>
                <a:lnTo>
                  <a:pt x="368" y="884"/>
                </a:lnTo>
                <a:lnTo>
                  <a:pt x="369" y="882"/>
                </a:lnTo>
                <a:lnTo>
                  <a:pt x="383" y="866"/>
                </a:lnTo>
                <a:lnTo>
                  <a:pt x="394" y="848"/>
                </a:lnTo>
                <a:lnTo>
                  <a:pt x="402" y="826"/>
                </a:lnTo>
                <a:lnTo>
                  <a:pt x="404" y="802"/>
                </a:lnTo>
                <a:lnTo>
                  <a:pt x="403" y="790"/>
                </a:lnTo>
                <a:lnTo>
                  <a:pt x="402" y="788"/>
                </a:lnTo>
                <a:lnTo>
                  <a:pt x="398" y="774"/>
                </a:lnTo>
                <a:lnTo>
                  <a:pt x="391" y="760"/>
                </a:lnTo>
                <a:lnTo>
                  <a:pt x="383" y="748"/>
                </a:lnTo>
                <a:lnTo>
                  <a:pt x="831" y="748"/>
                </a:lnTo>
                <a:lnTo>
                  <a:pt x="852" y="752"/>
                </a:lnTo>
                <a:lnTo>
                  <a:pt x="869" y="764"/>
                </a:lnTo>
                <a:lnTo>
                  <a:pt x="880" y="782"/>
                </a:lnTo>
                <a:lnTo>
                  <a:pt x="884" y="802"/>
                </a:lnTo>
                <a:lnTo>
                  <a:pt x="884" y="743"/>
                </a:lnTo>
                <a:lnTo>
                  <a:pt x="863" y="730"/>
                </a:lnTo>
                <a:lnTo>
                  <a:pt x="831" y="724"/>
                </a:lnTo>
                <a:lnTo>
                  <a:pt x="724" y="724"/>
                </a:lnTo>
                <a:lnTo>
                  <a:pt x="724" y="554"/>
                </a:lnTo>
                <a:lnTo>
                  <a:pt x="724" y="544"/>
                </a:lnTo>
                <a:lnTo>
                  <a:pt x="735" y="538"/>
                </a:lnTo>
                <a:lnTo>
                  <a:pt x="738" y="536"/>
                </a:lnTo>
                <a:lnTo>
                  <a:pt x="753" y="526"/>
                </a:lnTo>
                <a:lnTo>
                  <a:pt x="768" y="514"/>
                </a:lnTo>
                <a:lnTo>
                  <a:pt x="784" y="500"/>
                </a:lnTo>
                <a:lnTo>
                  <a:pt x="798" y="486"/>
                </a:lnTo>
                <a:lnTo>
                  <a:pt x="811" y="470"/>
                </a:lnTo>
                <a:lnTo>
                  <a:pt x="823" y="454"/>
                </a:lnTo>
                <a:lnTo>
                  <a:pt x="835" y="438"/>
                </a:lnTo>
                <a:lnTo>
                  <a:pt x="837" y="434"/>
                </a:lnTo>
                <a:lnTo>
                  <a:pt x="837" y="430"/>
                </a:lnTo>
                <a:lnTo>
                  <a:pt x="836" y="424"/>
                </a:lnTo>
                <a:lnTo>
                  <a:pt x="834" y="420"/>
                </a:lnTo>
                <a:lnTo>
                  <a:pt x="830" y="418"/>
                </a:lnTo>
                <a:lnTo>
                  <a:pt x="826" y="416"/>
                </a:lnTo>
                <a:lnTo>
                  <a:pt x="794" y="410"/>
                </a:lnTo>
                <a:lnTo>
                  <a:pt x="839" y="368"/>
                </a:lnTo>
                <a:lnTo>
                  <a:pt x="874" y="316"/>
                </a:lnTo>
                <a:lnTo>
                  <a:pt x="898" y="258"/>
                </a:lnTo>
                <a:lnTo>
                  <a:pt x="906" y="210"/>
                </a:lnTo>
                <a:lnTo>
                  <a:pt x="908" y="196"/>
                </a:lnTo>
                <a:lnTo>
                  <a:pt x="908" y="192"/>
                </a:lnTo>
                <a:lnTo>
                  <a:pt x="907" y="188"/>
                </a:lnTo>
                <a:lnTo>
                  <a:pt x="905" y="186"/>
                </a:lnTo>
                <a:lnTo>
                  <a:pt x="902" y="182"/>
                </a:lnTo>
                <a:lnTo>
                  <a:pt x="894" y="182"/>
                </a:lnTo>
                <a:lnTo>
                  <a:pt x="849" y="186"/>
                </a:lnTo>
                <a:lnTo>
                  <a:pt x="805" y="194"/>
                </a:lnTo>
                <a:lnTo>
                  <a:pt x="797" y="196"/>
                </a:lnTo>
                <a:lnTo>
                  <a:pt x="793" y="202"/>
                </a:lnTo>
                <a:lnTo>
                  <a:pt x="794" y="210"/>
                </a:lnTo>
                <a:lnTo>
                  <a:pt x="795" y="216"/>
                </a:lnTo>
                <a:lnTo>
                  <a:pt x="801" y="220"/>
                </a:lnTo>
                <a:lnTo>
                  <a:pt x="810" y="220"/>
                </a:lnTo>
                <a:lnTo>
                  <a:pt x="826" y="216"/>
                </a:lnTo>
                <a:lnTo>
                  <a:pt x="880" y="210"/>
                </a:lnTo>
                <a:lnTo>
                  <a:pt x="866" y="268"/>
                </a:lnTo>
                <a:lnTo>
                  <a:pt x="839" y="322"/>
                </a:lnTo>
                <a:lnTo>
                  <a:pt x="801" y="368"/>
                </a:lnTo>
                <a:lnTo>
                  <a:pt x="752" y="406"/>
                </a:lnTo>
                <a:lnTo>
                  <a:pt x="751" y="406"/>
                </a:lnTo>
                <a:lnTo>
                  <a:pt x="746" y="410"/>
                </a:lnTo>
                <a:lnTo>
                  <a:pt x="744" y="416"/>
                </a:lnTo>
                <a:lnTo>
                  <a:pt x="745" y="420"/>
                </a:lnTo>
                <a:lnTo>
                  <a:pt x="746" y="428"/>
                </a:lnTo>
                <a:lnTo>
                  <a:pt x="755" y="432"/>
                </a:lnTo>
                <a:lnTo>
                  <a:pt x="800" y="440"/>
                </a:lnTo>
                <a:lnTo>
                  <a:pt x="792" y="450"/>
                </a:lnTo>
                <a:lnTo>
                  <a:pt x="783" y="460"/>
                </a:lnTo>
                <a:lnTo>
                  <a:pt x="774" y="470"/>
                </a:lnTo>
                <a:lnTo>
                  <a:pt x="764" y="480"/>
                </a:lnTo>
                <a:lnTo>
                  <a:pt x="727" y="512"/>
                </a:lnTo>
                <a:lnTo>
                  <a:pt x="691" y="528"/>
                </a:lnTo>
                <a:lnTo>
                  <a:pt x="653" y="536"/>
                </a:lnTo>
                <a:lnTo>
                  <a:pt x="607" y="538"/>
                </a:lnTo>
                <a:lnTo>
                  <a:pt x="616" y="530"/>
                </a:lnTo>
                <a:lnTo>
                  <a:pt x="625" y="522"/>
                </a:lnTo>
                <a:lnTo>
                  <a:pt x="634" y="514"/>
                </a:lnTo>
                <a:lnTo>
                  <a:pt x="643" y="504"/>
                </a:lnTo>
                <a:lnTo>
                  <a:pt x="684" y="462"/>
                </a:lnTo>
                <a:lnTo>
                  <a:pt x="721" y="416"/>
                </a:lnTo>
                <a:lnTo>
                  <a:pt x="754" y="370"/>
                </a:lnTo>
                <a:lnTo>
                  <a:pt x="761" y="358"/>
                </a:lnTo>
                <a:lnTo>
                  <a:pt x="784" y="322"/>
                </a:lnTo>
                <a:lnTo>
                  <a:pt x="788" y="318"/>
                </a:lnTo>
                <a:lnTo>
                  <a:pt x="787" y="310"/>
                </a:lnTo>
                <a:lnTo>
                  <a:pt x="782" y="306"/>
                </a:lnTo>
                <a:lnTo>
                  <a:pt x="779" y="304"/>
                </a:lnTo>
                <a:lnTo>
                  <a:pt x="776" y="302"/>
                </a:lnTo>
                <a:lnTo>
                  <a:pt x="768" y="302"/>
                </a:lnTo>
                <a:lnTo>
                  <a:pt x="765" y="304"/>
                </a:lnTo>
                <a:lnTo>
                  <a:pt x="731" y="325"/>
                </a:lnTo>
                <a:lnTo>
                  <a:pt x="731" y="358"/>
                </a:lnTo>
                <a:lnTo>
                  <a:pt x="707" y="392"/>
                </a:lnTo>
                <a:lnTo>
                  <a:pt x="681" y="424"/>
                </a:lnTo>
                <a:lnTo>
                  <a:pt x="654" y="456"/>
                </a:lnTo>
                <a:lnTo>
                  <a:pt x="625" y="486"/>
                </a:lnTo>
                <a:lnTo>
                  <a:pt x="593" y="516"/>
                </a:lnTo>
                <a:lnTo>
                  <a:pt x="562" y="544"/>
                </a:lnTo>
                <a:lnTo>
                  <a:pt x="529" y="570"/>
                </a:lnTo>
                <a:lnTo>
                  <a:pt x="497" y="592"/>
                </a:lnTo>
                <a:lnTo>
                  <a:pt x="521" y="560"/>
                </a:lnTo>
                <a:lnTo>
                  <a:pt x="546" y="528"/>
                </a:lnTo>
                <a:lnTo>
                  <a:pt x="574" y="496"/>
                </a:lnTo>
                <a:lnTo>
                  <a:pt x="589" y="480"/>
                </a:lnTo>
                <a:lnTo>
                  <a:pt x="603" y="466"/>
                </a:lnTo>
                <a:lnTo>
                  <a:pt x="634" y="436"/>
                </a:lnTo>
                <a:lnTo>
                  <a:pt x="665" y="408"/>
                </a:lnTo>
                <a:lnTo>
                  <a:pt x="698" y="382"/>
                </a:lnTo>
                <a:lnTo>
                  <a:pt x="731" y="358"/>
                </a:lnTo>
                <a:lnTo>
                  <a:pt x="731" y="325"/>
                </a:lnTo>
                <a:lnTo>
                  <a:pt x="717" y="334"/>
                </a:lnTo>
                <a:lnTo>
                  <a:pt x="671" y="366"/>
                </a:lnTo>
                <a:lnTo>
                  <a:pt x="626" y="404"/>
                </a:lnTo>
                <a:lnTo>
                  <a:pt x="583" y="444"/>
                </a:lnTo>
                <a:lnTo>
                  <a:pt x="574" y="454"/>
                </a:lnTo>
                <a:lnTo>
                  <a:pt x="565" y="462"/>
                </a:lnTo>
                <a:lnTo>
                  <a:pt x="557" y="472"/>
                </a:lnTo>
                <a:lnTo>
                  <a:pt x="549" y="480"/>
                </a:lnTo>
                <a:lnTo>
                  <a:pt x="552" y="434"/>
                </a:lnTo>
                <a:lnTo>
                  <a:pt x="560" y="396"/>
                </a:lnTo>
                <a:lnTo>
                  <a:pt x="577" y="360"/>
                </a:lnTo>
                <a:lnTo>
                  <a:pt x="607" y="324"/>
                </a:lnTo>
                <a:lnTo>
                  <a:pt x="640" y="296"/>
                </a:lnTo>
                <a:lnTo>
                  <a:pt x="676" y="270"/>
                </a:lnTo>
                <a:lnTo>
                  <a:pt x="716" y="250"/>
                </a:lnTo>
                <a:lnTo>
                  <a:pt x="758" y="232"/>
                </a:lnTo>
                <a:lnTo>
                  <a:pt x="765" y="230"/>
                </a:lnTo>
                <a:lnTo>
                  <a:pt x="769" y="222"/>
                </a:lnTo>
                <a:lnTo>
                  <a:pt x="767" y="216"/>
                </a:lnTo>
                <a:lnTo>
                  <a:pt x="764" y="210"/>
                </a:lnTo>
                <a:lnTo>
                  <a:pt x="760" y="206"/>
                </a:lnTo>
                <a:lnTo>
                  <a:pt x="750" y="206"/>
                </a:lnTo>
                <a:lnTo>
                  <a:pt x="731" y="214"/>
                </a:lnTo>
                <a:lnTo>
                  <a:pt x="722" y="216"/>
                </a:lnTo>
                <a:lnTo>
                  <a:pt x="722" y="106"/>
                </a:lnTo>
                <a:lnTo>
                  <a:pt x="714" y="64"/>
                </a:lnTo>
                <a:lnTo>
                  <a:pt x="691" y="30"/>
                </a:lnTo>
                <a:lnTo>
                  <a:pt x="684" y="26"/>
                </a:lnTo>
                <a:lnTo>
                  <a:pt x="657" y="8"/>
                </a:lnTo>
                <a:lnTo>
                  <a:pt x="615" y="0"/>
                </a:lnTo>
                <a:lnTo>
                  <a:pt x="108" y="0"/>
                </a:lnTo>
                <a:lnTo>
                  <a:pt x="66" y="8"/>
                </a:lnTo>
                <a:lnTo>
                  <a:pt x="31" y="30"/>
                </a:lnTo>
                <a:lnTo>
                  <a:pt x="8" y="64"/>
                </a:lnTo>
                <a:lnTo>
                  <a:pt x="0" y="106"/>
                </a:lnTo>
                <a:lnTo>
                  <a:pt x="7" y="138"/>
                </a:lnTo>
                <a:lnTo>
                  <a:pt x="24" y="164"/>
                </a:lnTo>
                <a:lnTo>
                  <a:pt x="50" y="182"/>
                </a:lnTo>
                <a:lnTo>
                  <a:pt x="81" y="188"/>
                </a:lnTo>
                <a:lnTo>
                  <a:pt x="189" y="188"/>
                </a:lnTo>
                <a:lnTo>
                  <a:pt x="189" y="608"/>
                </a:lnTo>
                <a:lnTo>
                  <a:pt x="195" y="614"/>
                </a:lnTo>
                <a:lnTo>
                  <a:pt x="209" y="614"/>
                </a:lnTo>
                <a:lnTo>
                  <a:pt x="215" y="608"/>
                </a:lnTo>
                <a:lnTo>
                  <a:pt x="215" y="162"/>
                </a:lnTo>
                <a:lnTo>
                  <a:pt x="215" y="122"/>
                </a:lnTo>
                <a:lnTo>
                  <a:pt x="215" y="106"/>
                </a:lnTo>
                <a:lnTo>
                  <a:pt x="212" y="84"/>
                </a:lnTo>
                <a:lnTo>
                  <a:pt x="205" y="62"/>
                </a:lnTo>
                <a:lnTo>
                  <a:pt x="194" y="42"/>
                </a:lnTo>
                <a:lnTo>
                  <a:pt x="189" y="36"/>
                </a:lnTo>
                <a:lnTo>
                  <a:pt x="189" y="96"/>
                </a:lnTo>
                <a:lnTo>
                  <a:pt x="189" y="122"/>
                </a:lnTo>
                <a:lnTo>
                  <a:pt x="189" y="162"/>
                </a:lnTo>
                <a:lnTo>
                  <a:pt x="142" y="162"/>
                </a:lnTo>
                <a:lnTo>
                  <a:pt x="149" y="154"/>
                </a:lnTo>
                <a:lnTo>
                  <a:pt x="154" y="144"/>
                </a:lnTo>
                <a:lnTo>
                  <a:pt x="159" y="134"/>
                </a:lnTo>
                <a:lnTo>
                  <a:pt x="161" y="122"/>
                </a:lnTo>
                <a:lnTo>
                  <a:pt x="189" y="122"/>
                </a:lnTo>
                <a:lnTo>
                  <a:pt x="189" y="96"/>
                </a:lnTo>
                <a:lnTo>
                  <a:pt x="143" y="96"/>
                </a:lnTo>
                <a:lnTo>
                  <a:pt x="138" y="100"/>
                </a:lnTo>
                <a:lnTo>
                  <a:pt x="138" y="108"/>
                </a:lnTo>
                <a:lnTo>
                  <a:pt x="133" y="130"/>
                </a:lnTo>
                <a:lnTo>
                  <a:pt x="122" y="146"/>
                </a:lnTo>
                <a:lnTo>
                  <a:pt x="105" y="158"/>
                </a:lnTo>
                <a:lnTo>
                  <a:pt x="84" y="162"/>
                </a:lnTo>
                <a:lnTo>
                  <a:pt x="63" y="158"/>
                </a:lnTo>
                <a:lnTo>
                  <a:pt x="45" y="146"/>
                </a:lnTo>
                <a:lnTo>
                  <a:pt x="34" y="130"/>
                </a:lnTo>
                <a:lnTo>
                  <a:pt x="30" y="108"/>
                </a:lnTo>
                <a:lnTo>
                  <a:pt x="36" y="76"/>
                </a:lnTo>
                <a:lnTo>
                  <a:pt x="53" y="52"/>
                </a:lnTo>
                <a:lnTo>
                  <a:pt x="79" y="34"/>
                </a:lnTo>
                <a:lnTo>
                  <a:pt x="111" y="28"/>
                </a:lnTo>
                <a:lnTo>
                  <a:pt x="138" y="34"/>
                </a:lnTo>
                <a:lnTo>
                  <a:pt x="161" y="48"/>
                </a:lnTo>
                <a:lnTo>
                  <a:pt x="179" y="68"/>
                </a:lnTo>
                <a:lnTo>
                  <a:pt x="189" y="96"/>
                </a:lnTo>
                <a:lnTo>
                  <a:pt x="189" y="36"/>
                </a:lnTo>
                <a:lnTo>
                  <a:pt x="181" y="28"/>
                </a:lnTo>
                <a:lnTo>
                  <a:pt x="180" y="26"/>
                </a:lnTo>
                <a:lnTo>
                  <a:pt x="616" y="26"/>
                </a:lnTo>
                <a:lnTo>
                  <a:pt x="647" y="32"/>
                </a:lnTo>
                <a:lnTo>
                  <a:pt x="673" y="50"/>
                </a:lnTo>
                <a:lnTo>
                  <a:pt x="690" y="76"/>
                </a:lnTo>
                <a:lnTo>
                  <a:pt x="696" y="106"/>
                </a:lnTo>
                <a:lnTo>
                  <a:pt x="696" y="230"/>
                </a:lnTo>
                <a:lnTo>
                  <a:pt x="667" y="244"/>
                </a:lnTo>
                <a:lnTo>
                  <a:pt x="640" y="262"/>
                </a:lnTo>
                <a:lnTo>
                  <a:pt x="614" y="282"/>
                </a:lnTo>
                <a:lnTo>
                  <a:pt x="590" y="304"/>
                </a:lnTo>
                <a:lnTo>
                  <a:pt x="552" y="350"/>
                </a:lnTo>
                <a:lnTo>
                  <a:pt x="533" y="394"/>
                </a:lnTo>
                <a:lnTo>
                  <a:pt x="525" y="440"/>
                </a:lnTo>
                <a:lnTo>
                  <a:pt x="524" y="486"/>
                </a:lnTo>
                <a:lnTo>
                  <a:pt x="523" y="512"/>
                </a:lnTo>
                <a:lnTo>
                  <a:pt x="501" y="540"/>
                </a:lnTo>
                <a:lnTo>
                  <a:pt x="480" y="568"/>
                </a:lnTo>
                <a:lnTo>
                  <a:pt x="460" y="598"/>
                </a:lnTo>
                <a:lnTo>
                  <a:pt x="442" y="628"/>
                </a:lnTo>
                <a:lnTo>
                  <a:pt x="438" y="632"/>
                </a:lnTo>
                <a:lnTo>
                  <a:pt x="439" y="640"/>
                </a:lnTo>
                <a:lnTo>
                  <a:pt x="447" y="646"/>
                </a:lnTo>
                <a:lnTo>
                  <a:pt x="450" y="648"/>
                </a:lnTo>
                <a:lnTo>
                  <a:pt x="458" y="648"/>
                </a:lnTo>
                <a:lnTo>
                  <a:pt x="461" y="644"/>
                </a:lnTo>
                <a:lnTo>
                  <a:pt x="491" y="628"/>
                </a:lnTo>
                <a:lnTo>
                  <a:pt x="520" y="608"/>
                </a:lnTo>
                <a:lnTo>
                  <a:pt x="541" y="592"/>
                </a:lnTo>
                <a:lnTo>
                  <a:pt x="549" y="586"/>
                </a:lnTo>
                <a:lnTo>
                  <a:pt x="577" y="564"/>
                </a:lnTo>
                <a:lnTo>
                  <a:pt x="625" y="564"/>
                </a:lnTo>
                <a:lnTo>
                  <a:pt x="651" y="562"/>
                </a:lnTo>
                <a:lnTo>
                  <a:pt x="697" y="554"/>
                </a:lnTo>
                <a:lnTo>
                  <a:pt x="697" y="720"/>
                </a:lnTo>
                <a:lnTo>
                  <a:pt x="376" y="720"/>
                </a:lnTo>
                <a:lnTo>
                  <a:pt x="376" y="790"/>
                </a:lnTo>
                <a:lnTo>
                  <a:pt x="271" y="790"/>
                </a:lnTo>
                <a:lnTo>
                  <a:pt x="278" y="774"/>
                </a:lnTo>
                <a:lnTo>
                  <a:pt x="290" y="760"/>
                </a:lnTo>
                <a:lnTo>
                  <a:pt x="306" y="752"/>
                </a:lnTo>
                <a:lnTo>
                  <a:pt x="324" y="748"/>
                </a:lnTo>
                <a:lnTo>
                  <a:pt x="342" y="752"/>
                </a:lnTo>
                <a:lnTo>
                  <a:pt x="357" y="760"/>
                </a:lnTo>
                <a:lnTo>
                  <a:pt x="369" y="774"/>
                </a:lnTo>
                <a:lnTo>
                  <a:pt x="376" y="790"/>
                </a:lnTo>
                <a:lnTo>
                  <a:pt x="376" y="720"/>
                </a:lnTo>
                <a:lnTo>
                  <a:pt x="324" y="720"/>
                </a:lnTo>
                <a:lnTo>
                  <a:pt x="292" y="726"/>
                </a:lnTo>
                <a:lnTo>
                  <a:pt x="266" y="744"/>
                </a:lnTo>
                <a:lnTo>
                  <a:pt x="249" y="770"/>
                </a:lnTo>
                <a:lnTo>
                  <a:pt x="243" y="802"/>
                </a:lnTo>
                <a:lnTo>
                  <a:pt x="243" y="808"/>
                </a:lnTo>
                <a:lnTo>
                  <a:pt x="248" y="814"/>
                </a:lnTo>
                <a:lnTo>
                  <a:pt x="376" y="814"/>
                </a:lnTo>
                <a:lnTo>
                  <a:pt x="367" y="842"/>
                </a:lnTo>
                <a:lnTo>
                  <a:pt x="349" y="862"/>
                </a:lnTo>
                <a:lnTo>
                  <a:pt x="325" y="876"/>
                </a:lnTo>
                <a:lnTo>
                  <a:pt x="296" y="882"/>
                </a:lnTo>
                <a:lnTo>
                  <a:pt x="265" y="874"/>
                </a:lnTo>
                <a:lnTo>
                  <a:pt x="239" y="858"/>
                </a:lnTo>
                <a:lnTo>
                  <a:pt x="221" y="832"/>
                </a:lnTo>
                <a:lnTo>
                  <a:pt x="215" y="800"/>
                </a:lnTo>
                <a:lnTo>
                  <a:pt x="215" y="646"/>
                </a:lnTo>
                <a:lnTo>
                  <a:pt x="209" y="640"/>
                </a:lnTo>
                <a:lnTo>
                  <a:pt x="195" y="640"/>
                </a:lnTo>
                <a:lnTo>
                  <a:pt x="189" y="646"/>
                </a:lnTo>
                <a:lnTo>
                  <a:pt x="189" y="800"/>
                </a:lnTo>
                <a:lnTo>
                  <a:pt x="198" y="842"/>
                </a:lnTo>
                <a:lnTo>
                  <a:pt x="220" y="876"/>
                </a:lnTo>
                <a:lnTo>
                  <a:pt x="254" y="898"/>
                </a:lnTo>
                <a:lnTo>
                  <a:pt x="296" y="906"/>
                </a:lnTo>
                <a:lnTo>
                  <a:pt x="803" y="906"/>
                </a:lnTo>
                <a:lnTo>
                  <a:pt x="845" y="898"/>
                </a:lnTo>
                <a:lnTo>
                  <a:pt x="867" y="884"/>
                </a:lnTo>
                <a:lnTo>
                  <a:pt x="880" y="876"/>
                </a:lnTo>
                <a:lnTo>
                  <a:pt x="903" y="842"/>
                </a:lnTo>
                <a:lnTo>
                  <a:pt x="911" y="800"/>
                </a:lnTo>
                <a:close/>
              </a:path>
            </a:pathLst>
          </a:custGeom>
          <a:solidFill>
            <a:srgbClr val="008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https://e.profkiosk.ru/service_tbn2/es309-rt03-fas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89" y="2000153"/>
            <a:ext cx="580390" cy="643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e.profkiosk.ru/service_tbn2/jjtbby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9" y="5812694"/>
            <a:ext cx="374015" cy="334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882226" y="2934037"/>
            <a:ext cx="525462" cy="635000"/>
            <a:chOff x="643" y="157"/>
            <a:chExt cx="828" cy="999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642" y="156"/>
              <a:ext cx="828" cy="999"/>
            </a:xfrm>
            <a:custGeom>
              <a:avLst/>
              <a:gdLst>
                <a:gd name="T0" fmla="+- 0 649 643"/>
                <a:gd name="T1" fmla="*/ T0 w 828"/>
                <a:gd name="T2" fmla="+- 0 157 157"/>
                <a:gd name="T3" fmla="*/ 157 h 999"/>
                <a:gd name="T4" fmla="+- 0 643 643"/>
                <a:gd name="T5" fmla="*/ T4 w 828"/>
                <a:gd name="T6" fmla="+- 0 1021 157"/>
                <a:gd name="T7" fmla="*/ 1021 h 999"/>
                <a:gd name="T8" fmla="+- 0 706 643"/>
                <a:gd name="T9" fmla="*/ T8 w 828"/>
                <a:gd name="T10" fmla="+- 0 1027 157"/>
                <a:gd name="T11" fmla="*/ 1027 h 999"/>
                <a:gd name="T12" fmla="+- 0 712 643"/>
                <a:gd name="T13" fmla="*/ T12 w 828"/>
                <a:gd name="T14" fmla="+- 0 1090 157"/>
                <a:gd name="T15" fmla="*/ 1090 h 999"/>
                <a:gd name="T16" fmla="+- 0 769 643"/>
                <a:gd name="T17" fmla="*/ T16 w 828"/>
                <a:gd name="T18" fmla="+- 0 1149 157"/>
                <a:gd name="T19" fmla="*/ 1149 h 999"/>
                <a:gd name="T20" fmla="+- 0 1463 643"/>
                <a:gd name="T21" fmla="*/ T20 w 828"/>
                <a:gd name="T22" fmla="+- 0 1155 157"/>
                <a:gd name="T23" fmla="*/ 1155 h 999"/>
                <a:gd name="T24" fmla="+- 0 1470 643"/>
                <a:gd name="T25" fmla="*/ T24 w 828"/>
                <a:gd name="T26" fmla="+- 0 975 157"/>
                <a:gd name="T27" fmla="*/ 975 h 999"/>
                <a:gd name="T28" fmla="+- 0 1447 643"/>
                <a:gd name="T29" fmla="*/ T28 w 828"/>
                <a:gd name="T30" fmla="+- 0 969 157"/>
                <a:gd name="T31" fmla="*/ 969 h 999"/>
                <a:gd name="T32" fmla="+- 0 1441 643"/>
                <a:gd name="T33" fmla="*/ T32 w 828"/>
                <a:gd name="T34" fmla="+- 0 1126 157"/>
                <a:gd name="T35" fmla="*/ 1126 h 999"/>
                <a:gd name="T36" fmla="+- 0 798 643"/>
                <a:gd name="T37" fmla="*/ T36 w 828"/>
                <a:gd name="T38" fmla="+- 0 1090 157"/>
                <a:gd name="T39" fmla="*/ 1090 h 999"/>
                <a:gd name="T40" fmla="+- 0 1407 643"/>
                <a:gd name="T41" fmla="*/ T40 w 828"/>
                <a:gd name="T42" fmla="+- 0 1084 157"/>
                <a:gd name="T43" fmla="*/ 1084 h 999"/>
                <a:gd name="T44" fmla="+- 0 1400 643"/>
                <a:gd name="T45" fmla="*/ T44 w 828"/>
                <a:gd name="T46" fmla="+- 0 812 157"/>
                <a:gd name="T47" fmla="*/ 812 h 999"/>
                <a:gd name="T48" fmla="+- 0 1377 643"/>
                <a:gd name="T49" fmla="*/ T48 w 828"/>
                <a:gd name="T50" fmla="+- 0 819 157"/>
                <a:gd name="T51" fmla="*/ 819 h 999"/>
                <a:gd name="T52" fmla="+- 0 735 643"/>
                <a:gd name="T53" fmla="*/ T52 w 828"/>
                <a:gd name="T54" fmla="+- 0 1061 157"/>
                <a:gd name="T55" fmla="*/ 1061 h 999"/>
                <a:gd name="T56" fmla="+- 0 1337 643"/>
                <a:gd name="T57" fmla="*/ T56 w 828"/>
                <a:gd name="T58" fmla="+- 0 1027 157"/>
                <a:gd name="T59" fmla="*/ 1027 h 999"/>
                <a:gd name="T60" fmla="+- 0 1344 643"/>
                <a:gd name="T61" fmla="*/ T60 w 828"/>
                <a:gd name="T62" fmla="+- 0 696 157"/>
                <a:gd name="T63" fmla="*/ 696 h 999"/>
                <a:gd name="T64" fmla="+- 0 1321 643"/>
                <a:gd name="T65" fmla="*/ T64 w 828"/>
                <a:gd name="T66" fmla="+- 0 690 157"/>
                <a:gd name="T67" fmla="*/ 690 h 999"/>
                <a:gd name="T68" fmla="+- 0 1314 643"/>
                <a:gd name="T69" fmla="*/ T68 w 828"/>
                <a:gd name="T70" fmla="+- 0 998 157"/>
                <a:gd name="T71" fmla="*/ 998 h 999"/>
                <a:gd name="T72" fmla="+- 0 672 643"/>
                <a:gd name="T73" fmla="*/ T72 w 828"/>
                <a:gd name="T74" fmla="+- 0 186 157"/>
                <a:gd name="T75" fmla="*/ 186 h 999"/>
                <a:gd name="T76" fmla="+- 0 1314 643"/>
                <a:gd name="T77" fmla="*/ T76 w 828"/>
                <a:gd name="T78" fmla="+- 0 644 157"/>
                <a:gd name="T79" fmla="*/ 644 h 999"/>
                <a:gd name="T80" fmla="+- 0 1337 643"/>
                <a:gd name="T81" fmla="*/ T80 w 828"/>
                <a:gd name="T82" fmla="+- 0 650 157"/>
                <a:gd name="T83" fmla="*/ 650 h 999"/>
                <a:gd name="T84" fmla="+- 0 1344 643"/>
                <a:gd name="T85" fmla="*/ T84 w 828"/>
                <a:gd name="T86" fmla="+- 0 249 157"/>
                <a:gd name="T87" fmla="*/ 249 h 999"/>
                <a:gd name="T88" fmla="+- 0 1377 643"/>
                <a:gd name="T89" fmla="*/ T88 w 828"/>
                <a:gd name="T90" fmla="+- 0 767 157"/>
                <a:gd name="T91" fmla="*/ 767 h 999"/>
                <a:gd name="T92" fmla="+- 0 1400 643"/>
                <a:gd name="T93" fmla="*/ T92 w 828"/>
                <a:gd name="T94" fmla="+- 0 773 157"/>
                <a:gd name="T95" fmla="*/ 773 h 999"/>
                <a:gd name="T96" fmla="+- 0 1407 643"/>
                <a:gd name="T97" fmla="*/ T96 w 828"/>
                <a:gd name="T98" fmla="+- 0 314 157"/>
                <a:gd name="T99" fmla="*/ 314 h 999"/>
                <a:gd name="T100" fmla="+- 0 1441 643"/>
                <a:gd name="T101" fmla="*/ T100 w 828"/>
                <a:gd name="T102" fmla="+- 0 923 157"/>
                <a:gd name="T103" fmla="*/ 923 h 999"/>
                <a:gd name="T104" fmla="+- 0 1455 643"/>
                <a:gd name="T105" fmla="*/ T104 w 828"/>
                <a:gd name="T106" fmla="+- 0 930 157"/>
                <a:gd name="T107" fmla="*/ 930 h 999"/>
                <a:gd name="T108" fmla="+- 0 1470 643"/>
                <a:gd name="T109" fmla="*/ T108 w 828"/>
                <a:gd name="T110" fmla="+- 0 923 157"/>
                <a:gd name="T111" fmla="*/ 923 h 999"/>
                <a:gd name="T112" fmla="+- 0 1463 643"/>
                <a:gd name="T113" fmla="*/ T112 w 828"/>
                <a:gd name="T114" fmla="+- 0 285 157"/>
                <a:gd name="T115" fmla="*/ 285 h 999"/>
                <a:gd name="T116" fmla="+- 0 1407 643"/>
                <a:gd name="T117" fmla="*/ T116 w 828"/>
                <a:gd name="T118" fmla="+- 0 227 157"/>
                <a:gd name="T119" fmla="*/ 227 h 999"/>
                <a:gd name="T120" fmla="+- 0 1344 643"/>
                <a:gd name="T121" fmla="*/ T120 w 828"/>
                <a:gd name="T122" fmla="+- 0 220 157"/>
                <a:gd name="T123" fmla="*/ 220 h 999"/>
                <a:gd name="T124" fmla="+- 0 1337 643"/>
                <a:gd name="T125" fmla="*/ T124 w 828"/>
                <a:gd name="T126" fmla="+- 0 157 157"/>
                <a:gd name="T127" fmla="*/ 157 h 9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828" h="999">
                  <a:moveTo>
                    <a:pt x="694" y="0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0" y="864"/>
                  </a:lnTo>
                  <a:lnTo>
                    <a:pt x="6" y="870"/>
                  </a:lnTo>
                  <a:lnTo>
                    <a:pt x="63" y="870"/>
                  </a:lnTo>
                  <a:lnTo>
                    <a:pt x="63" y="927"/>
                  </a:lnTo>
                  <a:lnTo>
                    <a:pt x="69" y="933"/>
                  </a:lnTo>
                  <a:lnTo>
                    <a:pt x="126" y="933"/>
                  </a:lnTo>
                  <a:lnTo>
                    <a:pt x="126" y="992"/>
                  </a:lnTo>
                  <a:lnTo>
                    <a:pt x="133" y="998"/>
                  </a:lnTo>
                  <a:lnTo>
                    <a:pt x="820" y="998"/>
                  </a:lnTo>
                  <a:lnTo>
                    <a:pt x="827" y="992"/>
                  </a:lnTo>
                  <a:lnTo>
                    <a:pt x="827" y="818"/>
                  </a:lnTo>
                  <a:lnTo>
                    <a:pt x="820" y="812"/>
                  </a:lnTo>
                  <a:lnTo>
                    <a:pt x="804" y="812"/>
                  </a:lnTo>
                  <a:lnTo>
                    <a:pt x="798" y="818"/>
                  </a:lnTo>
                  <a:lnTo>
                    <a:pt x="798" y="969"/>
                  </a:lnTo>
                  <a:lnTo>
                    <a:pt x="155" y="969"/>
                  </a:lnTo>
                  <a:lnTo>
                    <a:pt x="155" y="933"/>
                  </a:lnTo>
                  <a:lnTo>
                    <a:pt x="757" y="933"/>
                  </a:lnTo>
                  <a:lnTo>
                    <a:pt x="764" y="927"/>
                  </a:lnTo>
                  <a:lnTo>
                    <a:pt x="764" y="662"/>
                  </a:lnTo>
                  <a:lnTo>
                    <a:pt x="757" y="655"/>
                  </a:lnTo>
                  <a:lnTo>
                    <a:pt x="741" y="655"/>
                  </a:lnTo>
                  <a:lnTo>
                    <a:pt x="734" y="662"/>
                  </a:lnTo>
                  <a:lnTo>
                    <a:pt x="734" y="904"/>
                  </a:lnTo>
                  <a:lnTo>
                    <a:pt x="92" y="904"/>
                  </a:lnTo>
                  <a:lnTo>
                    <a:pt x="92" y="870"/>
                  </a:lnTo>
                  <a:lnTo>
                    <a:pt x="694" y="870"/>
                  </a:lnTo>
                  <a:lnTo>
                    <a:pt x="701" y="864"/>
                  </a:lnTo>
                  <a:lnTo>
                    <a:pt x="701" y="539"/>
                  </a:lnTo>
                  <a:lnTo>
                    <a:pt x="694" y="533"/>
                  </a:lnTo>
                  <a:lnTo>
                    <a:pt x="678" y="533"/>
                  </a:lnTo>
                  <a:lnTo>
                    <a:pt x="671" y="539"/>
                  </a:lnTo>
                  <a:lnTo>
                    <a:pt x="671" y="841"/>
                  </a:lnTo>
                  <a:lnTo>
                    <a:pt x="29" y="841"/>
                  </a:lnTo>
                  <a:lnTo>
                    <a:pt x="29" y="29"/>
                  </a:lnTo>
                  <a:lnTo>
                    <a:pt x="671" y="29"/>
                  </a:lnTo>
                  <a:lnTo>
                    <a:pt x="671" y="487"/>
                  </a:lnTo>
                  <a:lnTo>
                    <a:pt x="678" y="493"/>
                  </a:lnTo>
                  <a:lnTo>
                    <a:pt x="694" y="493"/>
                  </a:lnTo>
                  <a:lnTo>
                    <a:pt x="701" y="487"/>
                  </a:lnTo>
                  <a:lnTo>
                    <a:pt x="701" y="92"/>
                  </a:lnTo>
                  <a:lnTo>
                    <a:pt x="734" y="92"/>
                  </a:lnTo>
                  <a:lnTo>
                    <a:pt x="734" y="610"/>
                  </a:lnTo>
                  <a:lnTo>
                    <a:pt x="741" y="616"/>
                  </a:lnTo>
                  <a:lnTo>
                    <a:pt x="757" y="616"/>
                  </a:lnTo>
                  <a:lnTo>
                    <a:pt x="764" y="610"/>
                  </a:lnTo>
                  <a:lnTo>
                    <a:pt x="764" y="157"/>
                  </a:lnTo>
                  <a:lnTo>
                    <a:pt x="798" y="157"/>
                  </a:lnTo>
                  <a:lnTo>
                    <a:pt x="798" y="766"/>
                  </a:lnTo>
                  <a:lnTo>
                    <a:pt x="804" y="773"/>
                  </a:lnTo>
                  <a:lnTo>
                    <a:pt x="812" y="773"/>
                  </a:lnTo>
                  <a:lnTo>
                    <a:pt x="820" y="773"/>
                  </a:lnTo>
                  <a:lnTo>
                    <a:pt x="827" y="766"/>
                  </a:lnTo>
                  <a:lnTo>
                    <a:pt x="827" y="135"/>
                  </a:lnTo>
                  <a:lnTo>
                    <a:pt x="820" y="128"/>
                  </a:lnTo>
                  <a:lnTo>
                    <a:pt x="764" y="128"/>
                  </a:lnTo>
                  <a:lnTo>
                    <a:pt x="764" y="70"/>
                  </a:lnTo>
                  <a:lnTo>
                    <a:pt x="757" y="63"/>
                  </a:lnTo>
                  <a:lnTo>
                    <a:pt x="701" y="63"/>
                  </a:lnTo>
                  <a:lnTo>
                    <a:pt x="701" y="7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8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" y="231"/>
              <a:ext cx="227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7"/>
            <p:cNvSpPr>
              <a:spLocks/>
            </p:cNvSpPr>
            <p:nvPr/>
          </p:nvSpPr>
          <p:spPr bwMode="auto">
            <a:xfrm>
              <a:off x="717" y="231"/>
              <a:ext cx="551" cy="656"/>
            </a:xfrm>
            <a:custGeom>
              <a:avLst/>
              <a:gdLst>
                <a:gd name="T0" fmla="+- 0 811 718"/>
                <a:gd name="T1" fmla="*/ T0 w 551"/>
                <a:gd name="T2" fmla="+- 0 858 232"/>
                <a:gd name="T3" fmla="*/ 858 h 656"/>
                <a:gd name="T4" fmla="+- 0 718 718"/>
                <a:gd name="T5" fmla="*/ T4 w 551"/>
                <a:gd name="T6" fmla="+- 0 881 232"/>
                <a:gd name="T7" fmla="*/ 881 h 656"/>
                <a:gd name="T8" fmla="+- 0 826 718"/>
                <a:gd name="T9" fmla="*/ T8 w 551"/>
                <a:gd name="T10" fmla="+- 0 881 232"/>
                <a:gd name="T11" fmla="*/ 881 h 656"/>
                <a:gd name="T12" fmla="+- 0 820 718"/>
                <a:gd name="T13" fmla="*/ T12 w 551"/>
                <a:gd name="T14" fmla="+- 0 787 232"/>
                <a:gd name="T15" fmla="*/ 787 h 656"/>
                <a:gd name="T16" fmla="+- 0 718 718"/>
                <a:gd name="T17" fmla="*/ T16 w 551"/>
                <a:gd name="T18" fmla="+- 0 794 232"/>
                <a:gd name="T19" fmla="*/ 794 h 656"/>
                <a:gd name="T20" fmla="+- 0 820 718"/>
                <a:gd name="T21" fmla="*/ T20 w 551"/>
                <a:gd name="T22" fmla="+- 0 817 232"/>
                <a:gd name="T23" fmla="*/ 817 h 656"/>
                <a:gd name="T24" fmla="+- 0 826 718"/>
                <a:gd name="T25" fmla="*/ T24 w 551"/>
                <a:gd name="T26" fmla="+- 0 723 232"/>
                <a:gd name="T27" fmla="*/ 723 h 656"/>
                <a:gd name="T28" fmla="+- 0 724 718"/>
                <a:gd name="T29" fmla="*/ T28 w 551"/>
                <a:gd name="T30" fmla="+- 0 716 232"/>
                <a:gd name="T31" fmla="*/ 716 h 656"/>
                <a:gd name="T32" fmla="+- 0 724 718"/>
                <a:gd name="T33" fmla="*/ T32 w 551"/>
                <a:gd name="T34" fmla="+- 0 746 232"/>
                <a:gd name="T35" fmla="*/ 746 h 656"/>
                <a:gd name="T36" fmla="+- 0 826 718"/>
                <a:gd name="T37" fmla="*/ T36 w 551"/>
                <a:gd name="T38" fmla="+- 0 723 232"/>
                <a:gd name="T39" fmla="*/ 723 h 656"/>
                <a:gd name="T40" fmla="+- 0 811 718"/>
                <a:gd name="T41" fmla="*/ T40 w 551"/>
                <a:gd name="T42" fmla="+- 0 646 232"/>
                <a:gd name="T43" fmla="*/ 646 h 656"/>
                <a:gd name="T44" fmla="+- 0 718 718"/>
                <a:gd name="T45" fmla="*/ T44 w 551"/>
                <a:gd name="T46" fmla="+- 0 668 232"/>
                <a:gd name="T47" fmla="*/ 668 h 656"/>
                <a:gd name="T48" fmla="+- 0 826 718"/>
                <a:gd name="T49" fmla="*/ T48 w 551"/>
                <a:gd name="T50" fmla="+- 0 668 232"/>
                <a:gd name="T51" fmla="*/ 668 h 656"/>
                <a:gd name="T52" fmla="+- 0 820 718"/>
                <a:gd name="T53" fmla="*/ T52 w 551"/>
                <a:gd name="T54" fmla="+- 0 575 232"/>
                <a:gd name="T55" fmla="*/ 575 h 656"/>
                <a:gd name="T56" fmla="+- 0 718 718"/>
                <a:gd name="T57" fmla="*/ T56 w 551"/>
                <a:gd name="T58" fmla="+- 0 581 232"/>
                <a:gd name="T59" fmla="*/ 581 h 656"/>
                <a:gd name="T60" fmla="+- 0 820 718"/>
                <a:gd name="T61" fmla="*/ T60 w 551"/>
                <a:gd name="T62" fmla="+- 0 604 232"/>
                <a:gd name="T63" fmla="*/ 604 h 656"/>
                <a:gd name="T64" fmla="+- 0 1269 718"/>
                <a:gd name="T65" fmla="*/ T64 w 551"/>
                <a:gd name="T66" fmla="+- 0 865 232"/>
                <a:gd name="T67" fmla="*/ 865 h 656"/>
                <a:gd name="T68" fmla="+- 0 874 718"/>
                <a:gd name="T69" fmla="*/ T68 w 551"/>
                <a:gd name="T70" fmla="+- 0 858 232"/>
                <a:gd name="T71" fmla="*/ 858 h 656"/>
                <a:gd name="T72" fmla="+- 0 874 718"/>
                <a:gd name="T73" fmla="*/ T72 w 551"/>
                <a:gd name="T74" fmla="+- 0 888 232"/>
                <a:gd name="T75" fmla="*/ 888 h 656"/>
                <a:gd name="T76" fmla="+- 0 1269 718"/>
                <a:gd name="T77" fmla="*/ T76 w 551"/>
                <a:gd name="T78" fmla="+- 0 865 232"/>
                <a:gd name="T79" fmla="*/ 865 h 656"/>
                <a:gd name="T80" fmla="+- 0 1254 718"/>
                <a:gd name="T81" fmla="*/ T80 w 551"/>
                <a:gd name="T82" fmla="+- 0 787 232"/>
                <a:gd name="T83" fmla="*/ 787 h 656"/>
                <a:gd name="T84" fmla="+- 0 868 718"/>
                <a:gd name="T85" fmla="*/ T84 w 551"/>
                <a:gd name="T86" fmla="+- 0 810 232"/>
                <a:gd name="T87" fmla="*/ 810 h 656"/>
                <a:gd name="T88" fmla="+- 0 1269 718"/>
                <a:gd name="T89" fmla="*/ T88 w 551"/>
                <a:gd name="T90" fmla="+- 0 810 232"/>
                <a:gd name="T91" fmla="*/ 810 h 656"/>
                <a:gd name="T92" fmla="+- 0 1262 718"/>
                <a:gd name="T93" fmla="*/ T92 w 551"/>
                <a:gd name="T94" fmla="+- 0 716 232"/>
                <a:gd name="T95" fmla="*/ 716 h 656"/>
                <a:gd name="T96" fmla="+- 0 868 718"/>
                <a:gd name="T97" fmla="*/ T96 w 551"/>
                <a:gd name="T98" fmla="+- 0 723 232"/>
                <a:gd name="T99" fmla="*/ 723 h 656"/>
                <a:gd name="T100" fmla="+- 0 1262 718"/>
                <a:gd name="T101" fmla="*/ T100 w 551"/>
                <a:gd name="T102" fmla="+- 0 746 232"/>
                <a:gd name="T103" fmla="*/ 746 h 656"/>
                <a:gd name="T104" fmla="+- 0 1269 718"/>
                <a:gd name="T105" fmla="*/ T104 w 551"/>
                <a:gd name="T106" fmla="+- 0 652 232"/>
                <a:gd name="T107" fmla="*/ 652 h 656"/>
                <a:gd name="T108" fmla="+- 0 874 718"/>
                <a:gd name="T109" fmla="*/ T108 w 551"/>
                <a:gd name="T110" fmla="+- 0 646 232"/>
                <a:gd name="T111" fmla="*/ 646 h 656"/>
                <a:gd name="T112" fmla="+- 0 874 718"/>
                <a:gd name="T113" fmla="*/ T112 w 551"/>
                <a:gd name="T114" fmla="+- 0 675 232"/>
                <a:gd name="T115" fmla="*/ 675 h 656"/>
                <a:gd name="T116" fmla="+- 0 1269 718"/>
                <a:gd name="T117" fmla="*/ T116 w 551"/>
                <a:gd name="T118" fmla="+- 0 652 232"/>
                <a:gd name="T119" fmla="*/ 652 h 656"/>
                <a:gd name="T120" fmla="+- 0 1254 718"/>
                <a:gd name="T121" fmla="*/ T120 w 551"/>
                <a:gd name="T122" fmla="+- 0 575 232"/>
                <a:gd name="T123" fmla="*/ 575 h 656"/>
                <a:gd name="T124" fmla="+- 0 868 718"/>
                <a:gd name="T125" fmla="*/ T124 w 551"/>
                <a:gd name="T126" fmla="+- 0 597 232"/>
                <a:gd name="T127" fmla="*/ 597 h 656"/>
                <a:gd name="T128" fmla="+- 0 1269 718"/>
                <a:gd name="T129" fmla="*/ T128 w 551"/>
                <a:gd name="T130" fmla="+- 0 597 232"/>
                <a:gd name="T131" fmla="*/ 597 h 656"/>
                <a:gd name="T132" fmla="+- 0 1262 718"/>
                <a:gd name="T133" fmla="*/ T132 w 551"/>
                <a:gd name="T134" fmla="+- 0 504 232"/>
                <a:gd name="T135" fmla="*/ 504 h 656"/>
                <a:gd name="T136" fmla="+- 0 986 718"/>
                <a:gd name="T137" fmla="*/ T136 w 551"/>
                <a:gd name="T138" fmla="+- 0 510 232"/>
                <a:gd name="T139" fmla="*/ 510 h 656"/>
                <a:gd name="T140" fmla="+- 0 1262 718"/>
                <a:gd name="T141" fmla="*/ T140 w 551"/>
                <a:gd name="T142" fmla="+- 0 533 232"/>
                <a:gd name="T143" fmla="*/ 533 h 656"/>
                <a:gd name="T144" fmla="+- 0 1269 718"/>
                <a:gd name="T145" fmla="*/ T144 w 551"/>
                <a:gd name="T146" fmla="+- 0 439 232"/>
                <a:gd name="T147" fmla="*/ 439 h 656"/>
                <a:gd name="T148" fmla="+- 0 993 718"/>
                <a:gd name="T149" fmla="*/ T148 w 551"/>
                <a:gd name="T150" fmla="+- 0 433 232"/>
                <a:gd name="T151" fmla="*/ 433 h 656"/>
                <a:gd name="T152" fmla="+- 0 993 718"/>
                <a:gd name="T153" fmla="*/ T152 w 551"/>
                <a:gd name="T154" fmla="+- 0 462 232"/>
                <a:gd name="T155" fmla="*/ 462 h 656"/>
                <a:gd name="T156" fmla="+- 0 1269 718"/>
                <a:gd name="T157" fmla="*/ T156 w 551"/>
                <a:gd name="T158" fmla="+- 0 439 232"/>
                <a:gd name="T159" fmla="*/ 439 h 656"/>
                <a:gd name="T160" fmla="+- 0 1254 718"/>
                <a:gd name="T161" fmla="*/ T160 w 551"/>
                <a:gd name="T162" fmla="+- 0 370 232"/>
                <a:gd name="T163" fmla="*/ 370 h 656"/>
                <a:gd name="T164" fmla="+- 0 986 718"/>
                <a:gd name="T165" fmla="*/ T164 w 551"/>
                <a:gd name="T166" fmla="+- 0 392 232"/>
                <a:gd name="T167" fmla="*/ 392 h 656"/>
                <a:gd name="T168" fmla="+- 0 1269 718"/>
                <a:gd name="T169" fmla="*/ T168 w 551"/>
                <a:gd name="T170" fmla="+- 0 392 232"/>
                <a:gd name="T171" fmla="*/ 392 h 656"/>
                <a:gd name="T172" fmla="+- 0 1262 718"/>
                <a:gd name="T173" fmla="*/ T172 w 551"/>
                <a:gd name="T174" fmla="+- 0 232 232"/>
                <a:gd name="T175" fmla="*/ 232 h 656"/>
                <a:gd name="T176" fmla="+- 0 1239 718"/>
                <a:gd name="T177" fmla="*/ T176 w 551"/>
                <a:gd name="T178" fmla="+- 0 299 232"/>
                <a:gd name="T179" fmla="*/ 299 h 656"/>
                <a:gd name="T180" fmla="+- 0 1239 718"/>
                <a:gd name="T181" fmla="*/ T180 w 551"/>
                <a:gd name="T182" fmla="+- 0 261 232"/>
                <a:gd name="T183" fmla="*/ 261 h 656"/>
                <a:gd name="T184" fmla="+- 0 986 718"/>
                <a:gd name="T185" fmla="*/ T184 w 551"/>
                <a:gd name="T186" fmla="+- 0 238 232"/>
                <a:gd name="T187" fmla="*/ 238 h 656"/>
                <a:gd name="T188" fmla="+- 0 1262 718"/>
                <a:gd name="T189" fmla="*/ T188 w 551"/>
                <a:gd name="T190" fmla="+- 0 328 232"/>
                <a:gd name="T191" fmla="*/ 328 h 656"/>
                <a:gd name="T192" fmla="+- 0 1269 718"/>
                <a:gd name="T193" fmla="*/ T192 w 551"/>
                <a:gd name="T194" fmla="+- 0 261 232"/>
                <a:gd name="T195" fmla="*/ 261 h 6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551" h="656">
                  <a:moveTo>
                    <a:pt x="108" y="633"/>
                  </a:moveTo>
                  <a:lnTo>
                    <a:pt x="102" y="626"/>
                  </a:lnTo>
                  <a:lnTo>
                    <a:pt x="93" y="626"/>
                  </a:lnTo>
                  <a:lnTo>
                    <a:pt x="6" y="626"/>
                  </a:lnTo>
                  <a:lnTo>
                    <a:pt x="0" y="633"/>
                  </a:lnTo>
                  <a:lnTo>
                    <a:pt x="0" y="649"/>
                  </a:lnTo>
                  <a:lnTo>
                    <a:pt x="6" y="656"/>
                  </a:lnTo>
                  <a:lnTo>
                    <a:pt x="102" y="656"/>
                  </a:lnTo>
                  <a:lnTo>
                    <a:pt x="108" y="649"/>
                  </a:lnTo>
                  <a:lnTo>
                    <a:pt x="108" y="633"/>
                  </a:lnTo>
                  <a:close/>
                  <a:moveTo>
                    <a:pt x="108" y="562"/>
                  </a:moveTo>
                  <a:lnTo>
                    <a:pt x="102" y="555"/>
                  </a:lnTo>
                  <a:lnTo>
                    <a:pt x="93" y="555"/>
                  </a:lnTo>
                  <a:lnTo>
                    <a:pt x="6" y="555"/>
                  </a:lnTo>
                  <a:lnTo>
                    <a:pt x="0" y="562"/>
                  </a:lnTo>
                  <a:lnTo>
                    <a:pt x="0" y="578"/>
                  </a:lnTo>
                  <a:lnTo>
                    <a:pt x="6" y="585"/>
                  </a:lnTo>
                  <a:lnTo>
                    <a:pt x="102" y="585"/>
                  </a:lnTo>
                  <a:lnTo>
                    <a:pt x="108" y="578"/>
                  </a:lnTo>
                  <a:lnTo>
                    <a:pt x="108" y="562"/>
                  </a:lnTo>
                  <a:close/>
                  <a:moveTo>
                    <a:pt x="108" y="491"/>
                  </a:moveTo>
                  <a:lnTo>
                    <a:pt x="102" y="484"/>
                  </a:lnTo>
                  <a:lnTo>
                    <a:pt x="93" y="484"/>
                  </a:lnTo>
                  <a:lnTo>
                    <a:pt x="6" y="484"/>
                  </a:lnTo>
                  <a:lnTo>
                    <a:pt x="0" y="491"/>
                  </a:lnTo>
                  <a:lnTo>
                    <a:pt x="0" y="507"/>
                  </a:lnTo>
                  <a:lnTo>
                    <a:pt x="6" y="514"/>
                  </a:lnTo>
                  <a:lnTo>
                    <a:pt x="102" y="514"/>
                  </a:lnTo>
                  <a:lnTo>
                    <a:pt x="108" y="507"/>
                  </a:lnTo>
                  <a:lnTo>
                    <a:pt x="108" y="491"/>
                  </a:lnTo>
                  <a:close/>
                  <a:moveTo>
                    <a:pt x="108" y="420"/>
                  </a:moveTo>
                  <a:lnTo>
                    <a:pt x="102" y="414"/>
                  </a:lnTo>
                  <a:lnTo>
                    <a:pt x="93" y="414"/>
                  </a:lnTo>
                  <a:lnTo>
                    <a:pt x="6" y="414"/>
                  </a:lnTo>
                  <a:lnTo>
                    <a:pt x="0" y="420"/>
                  </a:lnTo>
                  <a:lnTo>
                    <a:pt x="0" y="436"/>
                  </a:lnTo>
                  <a:lnTo>
                    <a:pt x="6" y="443"/>
                  </a:lnTo>
                  <a:lnTo>
                    <a:pt x="102" y="443"/>
                  </a:lnTo>
                  <a:lnTo>
                    <a:pt x="108" y="436"/>
                  </a:lnTo>
                  <a:lnTo>
                    <a:pt x="108" y="420"/>
                  </a:lnTo>
                  <a:close/>
                  <a:moveTo>
                    <a:pt x="108" y="349"/>
                  </a:moveTo>
                  <a:lnTo>
                    <a:pt x="102" y="343"/>
                  </a:lnTo>
                  <a:lnTo>
                    <a:pt x="93" y="343"/>
                  </a:lnTo>
                  <a:lnTo>
                    <a:pt x="6" y="343"/>
                  </a:lnTo>
                  <a:lnTo>
                    <a:pt x="0" y="349"/>
                  </a:lnTo>
                  <a:lnTo>
                    <a:pt x="0" y="365"/>
                  </a:lnTo>
                  <a:lnTo>
                    <a:pt x="6" y="372"/>
                  </a:lnTo>
                  <a:lnTo>
                    <a:pt x="102" y="372"/>
                  </a:lnTo>
                  <a:lnTo>
                    <a:pt x="108" y="365"/>
                  </a:lnTo>
                  <a:lnTo>
                    <a:pt x="108" y="349"/>
                  </a:lnTo>
                  <a:close/>
                  <a:moveTo>
                    <a:pt x="551" y="633"/>
                  </a:moveTo>
                  <a:lnTo>
                    <a:pt x="544" y="626"/>
                  </a:lnTo>
                  <a:lnTo>
                    <a:pt x="536" y="626"/>
                  </a:lnTo>
                  <a:lnTo>
                    <a:pt x="156" y="626"/>
                  </a:lnTo>
                  <a:lnTo>
                    <a:pt x="150" y="633"/>
                  </a:lnTo>
                  <a:lnTo>
                    <a:pt x="150" y="649"/>
                  </a:lnTo>
                  <a:lnTo>
                    <a:pt x="156" y="656"/>
                  </a:lnTo>
                  <a:lnTo>
                    <a:pt x="544" y="656"/>
                  </a:lnTo>
                  <a:lnTo>
                    <a:pt x="551" y="649"/>
                  </a:lnTo>
                  <a:lnTo>
                    <a:pt x="551" y="633"/>
                  </a:lnTo>
                  <a:close/>
                  <a:moveTo>
                    <a:pt x="551" y="562"/>
                  </a:moveTo>
                  <a:lnTo>
                    <a:pt x="544" y="555"/>
                  </a:lnTo>
                  <a:lnTo>
                    <a:pt x="536" y="555"/>
                  </a:lnTo>
                  <a:lnTo>
                    <a:pt x="156" y="555"/>
                  </a:lnTo>
                  <a:lnTo>
                    <a:pt x="150" y="562"/>
                  </a:lnTo>
                  <a:lnTo>
                    <a:pt x="150" y="578"/>
                  </a:lnTo>
                  <a:lnTo>
                    <a:pt x="156" y="585"/>
                  </a:lnTo>
                  <a:lnTo>
                    <a:pt x="544" y="585"/>
                  </a:lnTo>
                  <a:lnTo>
                    <a:pt x="551" y="578"/>
                  </a:lnTo>
                  <a:lnTo>
                    <a:pt x="551" y="562"/>
                  </a:lnTo>
                  <a:close/>
                  <a:moveTo>
                    <a:pt x="551" y="491"/>
                  </a:moveTo>
                  <a:lnTo>
                    <a:pt x="544" y="484"/>
                  </a:lnTo>
                  <a:lnTo>
                    <a:pt x="536" y="484"/>
                  </a:lnTo>
                  <a:lnTo>
                    <a:pt x="156" y="484"/>
                  </a:lnTo>
                  <a:lnTo>
                    <a:pt x="150" y="491"/>
                  </a:lnTo>
                  <a:lnTo>
                    <a:pt x="150" y="507"/>
                  </a:lnTo>
                  <a:lnTo>
                    <a:pt x="156" y="514"/>
                  </a:lnTo>
                  <a:lnTo>
                    <a:pt x="544" y="514"/>
                  </a:lnTo>
                  <a:lnTo>
                    <a:pt x="551" y="507"/>
                  </a:lnTo>
                  <a:lnTo>
                    <a:pt x="551" y="491"/>
                  </a:lnTo>
                  <a:close/>
                  <a:moveTo>
                    <a:pt x="551" y="420"/>
                  </a:moveTo>
                  <a:lnTo>
                    <a:pt x="544" y="414"/>
                  </a:lnTo>
                  <a:lnTo>
                    <a:pt x="536" y="414"/>
                  </a:lnTo>
                  <a:lnTo>
                    <a:pt x="156" y="414"/>
                  </a:lnTo>
                  <a:lnTo>
                    <a:pt x="150" y="420"/>
                  </a:lnTo>
                  <a:lnTo>
                    <a:pt x="150" y="436"/>
                  </a:lnTo>
                  <a:lnTo>
                    <a:pt x="156" y="443"/>
                  </a:lnTo>
                  <a:lnTo>
                    <a:pt x="544" y="443"/>
                  </a:lnTo>
                  <a:lnTo>
                    <a:pt x="551" y="436"/>
                  </a:lnTo>
                  <a:lnTo>
                    <a:pt x="551" y="420"/>
                  </a:lnTo>
                  <a:close/>
                  <a:moveTo>
                    <a:pt x="551" y="349"/>
                  </a:moveTo>
                  <a:lnTo>
                    <a:pt x="544" y="343"/>
                  </a:lnTo>
                  <a:lnTo>
                    <a:pt x="536" y="343"/>
                  </a:lnTo>
                  <a:lnTo>
                    <a:pt x="156" y="343"/>
                  </a:lnTo>
                  <a:lnTo>
                    <a:pt x="150" y="349"/>
                  </a:lnTo>
                  <a:lnTo>
                    <a:pt x="150" y="365"/>
                  </a:lnTo>
                  <a:lnTo>
                    <a:pt x="156" y="372"/>
                  </a:lnTo>
                  <a:lnTo>
                    <a:pt x="544" y="372"/>
                  </a:lnTo>
                  <a:lnTo>
                    <a:pt x="551" y="365"/>
                  </a:lnTo>
                  <a:lnTo>
                    <a:pt x="551" y="349"/>
                  </a:lnTo>
                  <a:close/>
                  <a:moveTo>
                    <a:pt x="551" y="278"/>
                  </a:moveTo>
                  <a:lnTo>
                    <a:pt x="544" y="272"/>
                  </a:lnTo>
                  <a:lnTo>
                    <a:pt x="536" y="272"/>
                  </a:lnTo>
                  <a:lnTo>
                    <a:pt x="275" y="272"/>
                  </a:lnTo>
                  <a:lnTo>
                    <a:pt x="268" y="278"/>
                  </a:lnTo>
                  <a:lnTo>
                    <a:pt x="268" y="294"/>
                  </a:lnTo>
                  <a:lnTo>
                    <a:pt x="275" y="301"/>
                  </a:lnTo>
                  <a:lnTo>
                    <a:pt x="544" y="301"/>
                  </a:lnTo>
                  <a:lnTo>
                    <a:pt x="551" y="294"/>
                  </a:lnTo>
                  <a:lnTo>
                    <a:pt x="551" y="278"/>
                  </a:lnTo>
                  <a:close/>
                  <a:moveTo>
                    <a:pt x="551" y="207"/>
                  </a:moveTo>
                  <a:lnTo>
                    <a:pt x="544" y="201"/>
                  </a:lnTo>
                  <a:lnTo>
                    <a:pt x="536" y="201"/>
                  </a:lnTo>
                  <a:lnTo>
                    <a:pt x="275" y="201"/>
                  </a:lnTo>
                  <a:lnTo>
                    <a:pt x="268" y="207"/>
                  </a:lnTo>
                  <a:lnTo>
                    <a:pt x="268" y="223"/>
                  </a:lnTo>
                  <a:lnTo>
                    <a:pt x="275" y="230"/>
                  </a:lnTo>
                  <a:lnTo>
                    <a:pt x="544" y="230"/>
                  </a:lnTo>
                  <a:lnTo>
                    <a:pt x="551" y="223"/>
                  </a:lnTo>
                  <a:lnTo>
                    <a:pt x="551" y="207"/>
                  </a:lnTo>
                  <a:close/>
                  <a:moveTo>
                    <a:pt x="551" y="144"/>
                  </a:moveTo>
                  <a:lnTo>
                    <a:pt x="544" y="138"/>
                  </a:lnTo>
                  <a:lnTo>
                    <a:pt x="536" y="138"/>
                  </a:lnTo>
                  <a:lnTo>
                    <a:pt x="275" y="138"/>
                  </a:lnTo>
                  <a:lnTo>
                    <a:pt x="268" y="144"/>
                  </a:lnTo>
                  <a:lnTo>
                    <a:pt x="268" y="160"/>
                  </a:lnTo>
                  <a:lnTo>
                    <a:pt x="275" y="167"/>
                  </a:lnTo>
                  <a:lnTo>
                    <a:pt x="544" y="167"/>
                  </a:lnTo>
                  <a:lnTo>
                    <a:pt x="551" y="160"/>
                  </a:lnTo>
                  <a:lnTo>
                    <a:pt x="551" y="144"/>
                  </a:lnTo>
                  <a:close/>
                  <a:moveTo>
                    <a:pt x="551" y="6"/>
                  </a:moveTo>
                  <a:lnTo>
                    <a:pt x="544" y="0"/>
                  </a:lnTo>
                  <a:lnTo>
                    <a:pt x="521" y="0"/>
                  </a:lnTo>
                  <a:lnTo>
                    <a:pt x="521" y="29"/>
                  </a:lnTo>
                  <a:lnTo>
                    <a:pt x="521" y="67"/>
                  </a:lnTo>
                  <a:lnTo>
                    <a:pt x="298" y="67"/>
                  </a:lnTo>
                  <a:lnTo>
                    <a:pt x="298" y="29"/>
                  </a:lnTo>
                  <a:lnTo>
                    <a:pt x="521" y="29"/>
                  </a:lnTo>
                  <a:lnTo>
                    <a:pt x="521" y="0"/>
                  </a:lnTo>
                  <a:lnTo>
                    <a:pt x="275" y="0"/>
                  </a:lnTo>
                  <a:lnTo>
                    <a:pt x="268" y="6"/>
                  </a:lnTo>
                  <a:lnTo>
                    <a:pt x="268" y="90"/>
                  </a:lnTo>
                  <a:lnTo>
                    <a:pt x="275" y="96"/>
                  </a:lnTo>
                  <a:lnTo>
                    <a:pt x="544" y="96"/>
                  </a:lnTo>
                  <a:lnTo>
                    <a:pt x="551" y="90"/>
                  </a:lnTo>
                  <a:lnTo>
                    <a:pt x="551" y="67"/>
                  </a:lnTo>
                  <a:lnTo>
                    <a:pt x="551" y="29"/>
                  </a:lnTo>
                  <a:lnTo>
                    <a:pt x="551" y="6"/>
                  </a:lnTo>
                  <a:close/>
                </a:path>
              </a:pathLst>
            </a:custGeom>
            <a:solidFill>
              <a:srgbClr val="008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370" y="3883490"/>
            <a:ext cx="495238" cy="6952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414" y="1269367"/>
            <a:ext cx="542857" cy="5333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40042" y="1363578"/>
            <a:ext cx="8502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Обнаружение и ведение реестра опасностей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548063" y="2125578"/>
            <a:ext cx="8502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Оценка профессиональных рисков на рабочих местах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564105" y="3039978"/>
            <a:ext cx="8502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Составление карт профессиональных рисков по рабочим местам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36293" y="3906253"/>
            <a:ext cx="8502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Организация мероприятий по устранению опасностей </a:t>
            </a:r>
          </a:p>
          <a:p>
            <a:r>
              <a:rPr lang="ru-RU" sz="2000" dirty="0" smtClean="0"/>
              <a:t>и снижению уровней профессиональных рисков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604209" y="4852737"/>
            <a:ext cx="8502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Информирование работников о результатах оценки профессиональных рисков и мероприятиях по снижению их уровней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668378" y="5727032"/>
            <a:ext cx="8502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Протоколы заседаний комиссии по охране труда образовательной организации по вопросам управления профессиональными рисками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85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5974" y="0"/>
            <a:ext cx="12192000" cy="6858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7331" cy="993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>
            <a:off x="0" y="3834581"/>
            <a:ext cx="4825717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 rot="10800000">
            <a:off x="7366282" y="-2"/>
            <a:ext cx="4579911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287524"/>
              </p:ext>
            </p:extLst>
          </p:nvPr>
        </p:nvGraphicFramePr>
        <p:xfrm>
          <a:off x="278295" y="710987"/>
          <a:ext cx="3824578" cy="5006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7583"/>
                <a:gridCol w="1065475"/>
                <a:gridCol w="731520"/>
              </a:tblGrid>
              <a:tr h="1006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effectLst/>
                        </a:rPr>
                        <a:t> </a:t>
                      </a:r>
                      <a:r>
                        <a:rPr lang="ru-RU" sz="1400" dirty="0">
                          <a:effectLst/>
                        </a:rPr>
                        <a:t>Значение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г.о</a:t>
                      </a:r>
                      <a:r>
                        <a:rPr lang="ru-RU" sz="1400" dirty="0">
                          <a:effectLst/>
                        </a:rPr>
                        <a:t>. Самара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4238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39,0%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г.о</a:t>
                      </a:r>
                      <a:r>
                        <a:rPr lang="ru-RU" sz="1400" dirty="0">
                          <a:effectLst/>
                        </a:rPr>
                        <a:t>. Тольятти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2342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21,6%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м.р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Нефтегорский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6,5%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м.р</a:t>
                      </a:r>
                      <a:r>
                        <a:rPr lang="ru-RU" sz="1400" dirty="0">
                          <a:effectLst/>
                        </a:rPr>
                        <a:t>. Борский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5,4%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м.р</a:t>
                      </a:r>
                      <a:r>
                        <a:rPr lang="ru-RU" sz="1400" dirty="0">
                          <a:effectLst/>
                        </a:rPr>
                        <a:t>. Сергиевский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5,2%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г.о</a:t>
                      </a:r>
                      <a:r>
                        <a:rPr lang="ru-RU" sz="1400" dirty="0">
                          <a:effectLst/>
                        </a:rPr>
                        <a:t>. Похвистнево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г.о. Жигулевск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2,8%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м.р. Шенталинский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2,6%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м.р. Алексеевский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2,4%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м.р. Клявлинский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1,9%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м.р. Похвистневский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1,9%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м.р. Ставропольский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1,9%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г.о. Кинель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м.р. Камышлинский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1,2%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м.р. Кинельский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м.р. Исаклинский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м.р. Челно-Вершинский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775452"/>
              </p:ext>
            </p:extLst>
          </p:nvPr>
        </p:nvGraphicFramePr>
        <p:xfrm>
          <a:off x="4349363" y="723570"/>
          <a:ext cx="3411110" cy="4881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4216"/>
                <a:gridCol w="739471"/>
                <a:gridCol w="747423"/>
              </a:tblGrid>
              <a:tr h="1009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effectLst/>
                        </a:rPr>
                        <a:t> </a:t>
                      </a:r>
                      <a:r>
                        <a:rPr lang="ru-RU" sz="1400" dirty="0">
                          <a:effectLst/>
                        </a:rPr>
                        <a:t>Значение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8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</a:rPr>
                        <a:t>г.о</a:t>
                      </a:r>
                      <a:r>
                        <a:rPr lang="ru-RU" sz="1400" dirty="0" smtClean="0">
                          <a:effectLst/>
                        </a:rPr>
                        <a:t>. Чапаевск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0,4%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8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</a:rPr>
                        <a:t>м.р</a:t>
                      </a:r>
                      <a:r>
                        <a:rPr lang="ru-RU" sz="1400" dirty="0" smtClean="0">
                          <a:effectLst/>
                        </a:rPr>
                        <a:t>. </a:t>
                      </a:r>
                      <a:r>
                        <a:rPr lang="ru-RU" sz="1400" dirty="0" err="1" smtClean="0">
                          <a:effectLst/>
                        </a:rPr>
                        <a:t>Пестравский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09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м.р</a:t>
                      </a:r>
                      <a:r>
                        <a:rPr lang="ru-RU" sz="1400" dirty="0">
                          <a:effectLst/>
                        </a:rPr>
                        <a:t>. Красноярский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09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м.р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Кошкинский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09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м.р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Безенчукский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09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м.р. Приволжский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09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м.р. Волжский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09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м.р. Елховский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09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м.р. Хворостянский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50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м.р. Красноармейский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09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г.о. Новокуйбышевск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09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г.о. Октябрьск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714393"/>
              </p:ext>
            </p:extLst>
          </p:nvPr>
        </p:nvGraphicFramePr>
        <p:xfrm>
          <a:off x="8078525" y="755375"/>
          <a:ext cx="3697357" cy="5359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0706"/>
                <a:gridCol w="795131"/>
                <a:gridCol w="731520"/>
              </a:tblGrid>
              <a:tr h="988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effectLst/>
                        </a:rPr>
                        <a:t> </a:t>
                      </a:r>
                      <a:r>
                        <a:rPr lang="ru-RU" sz="1400" dirty="0">
                          <a:effectLst/>
                        </a:rPr>
                        <a:t>Значение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831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</a:rPr>
                        <a:t>г.о</a:t>
                      </a:r>
                      <a:r>
                        <a:rPr lang="ru-RU" sz="1400" dirty="0" smtClean="0">
                          <a:effectLst/>
                        </a:rPr>
                        <a:t>. Отрадный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831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</a:rPr>
                        <a:t>г.о</a:t>
                      </a:r>
                      <a:r>
                        <a:rPr lang="ru-RU" sz="1400" dirty="0" smtClean="0">
                          <a:effectLst/>
                        </a:rPr>
                        <a:t>. Сызрань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83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м.р.Богатовский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83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м.р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Большеглушицкий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988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м.р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Большечерниговский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83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м.р. Кинель-Черкасский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83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м.р. Сызранский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83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м.р. Шигонский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23359" y="5740843"/>
            <a:ext cx="2822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  <a:ea typeface="+mj-ea"/>
                <a:cs typeface="+mj-cs"/>
              </a:rPr>
              <a:t>Всего 10 860 участников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474426" y="71561"/>
            <a:ext cx="11023159" cy="74742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Опрос по условиям труда на рабочем месте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245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5974" y="0"/>
            <a:ext cx="12192000" cy="6858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7331" cy="993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>
            <a:off x="0" y="3834581"/>
            <a:ext cx="4825717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 rot="10800000">
            <a:off x="7366282" y="-2"/>
            <a:ext cx="4579911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87642" y="252663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/>
              <a:t>Вопрос: «Выберите из списка ВСЕ опасности, у которых есть вероятность произойти во время Вашего пребывания на территории образовательной организации (либо во время выполнения Вами трудовых функций за пределами учреждения)»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24788"/>
              </p:ext>
            </p:extLst>
          </p:nvPr>
        </p:nvGraphicFramePr>
        <p:xfrm>
          <a:off x="420010" y="1511848"/>
          <a:ext cx="5739531" cy="4793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7608"/>
                <a:gridCol w="1121134"/>
                <a:gridCol w="850789"/>
              </a:tblGrid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Значение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Могу поскользнуться (на мокром полу/на льду и т.п.)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5 930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54,6%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Могу повредить психологическое здоровье (из-за высокой нагрузки/стресса/выгорания и т.п.)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4 867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44,8%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Могу порезаться (кромкой листа/ножом/ножницами и т.п.)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3 096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28,5%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Могу заразиться (инфекционные/кожные заболевания/укус животных и т.п.)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2 920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5135" algn="ctr"/>
                        </a:tabLst>
                      </a:pPr>
                      <a:r>
                        <a:rPr lang="ru-RU" sz="1400">
                          <a:effectLst/>
                        </a:rPr>
                        <a:t>	26,9%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Могу споткнуться (о высокий порожек/кочку и т.п.)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2 500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Могу простудиться (при сквозняках/высокой влажности/длительном нахождении на морозе и т.п.)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2 072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19,1%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Могу повредить зрение (низкая освещенность/мерцание/пыль/излучение и т.п.)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1 393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12,8%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Могу попасть в ДТП (при переходе дороги/при поездке в школьном автобусе и т.п.)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1 146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10,6%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138793"/>
              </p:ext>
            </p:extLst>
          </p:nvPr>
        </p:nvGraphicFramePr>
        <p:xfrm>
          <a:off x="6179474" y="1731296"/>
          <a:ext cx="5707726" cy="4565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192"/>
                <a:gridCol w="1017767"/>
                <a:gridCol w="1017767"/>
              </a:tblGrid>
              <a:tr h="720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Могу получить тепловой удар (при духоте/длительном нахождении в поле прямого солнечного излучения и т.п.)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1 003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9,2%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Могу удариться (об ограждение/низкий пролёт и т.п.)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790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7,3%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Могу обжечься (кипятком/паром/огнём/об горячую поверхность и т.п.)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677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6,2%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1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Могу подвергнуться противоправным действиям (мошенничество/буллинг/физическое насилие и т.п.)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Могу повредить мышечный аппарат (при подъеме грузов/напряженной позы и т.п.)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5,8%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0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Могу получить пищевое отравление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5,7%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Могу повредить дыхательные пути (пыль/вредные испарения/дым и т.п.)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5,5%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0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Могу получить удар током (от незаземленных электроприборов/проводов без признаков изоляции и т.п.)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595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5,5%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9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5974" y="0"/>
            <a:ext cx="12192000" cy="6858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7331" cy="993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>
            <a:off x="0" y="3834581"/>
            <a:ext cx="4825717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 rot="10800000">
            <a:off x="7366282" y="-2"/>
            <a:ext cx="4579911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42737" y="485274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smtClean="0"/>
              <a:t>Вопрос: «Выберите из списка ВСЕ опасности, у которых есть вероятность произойти во Вашего пребывания на территории обвремя разовательной организации (либо во время выполнения Вами трудовых функций за пределами учреждения)»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dirty="0"/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506139"/>
              </p:ext>
            </p:extLst>
          </p:nvPr>
        </p:nvGraphicFramePr>
        <p:xfrm>
          <a:off x="2135609" y="2325021"/>
          <a:ext cx="6750685" cy="2609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3670"/>
                <a:gridCol w="1076933"/>
                <a:gridCol w="810082"/>
              </a:tblGrid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Могу попасть под обрушение (больших кусков штукатурки/частей конструкций и т.п.)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496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4,6%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Могу получить химический ожог (реактивами/чистящими средствами и т.п.)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371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3,4%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Могу уколоться колющей частью механизма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Могу наткнуться на острие (выступающей тонкой конструкции, арматуры и т.п.)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2,1%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Могу запутаться в движущемся механизме (наматывание/попадание частей одежды/волос и т.п.)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1,2%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5974" y="0"/>
            <a:ext cx="12192000" cy="6858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7331" cy="993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>
            <a:off x="0" y="3834581"/>
            <a:ext cx="4825717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 rot="10800000">
            <a:off x="7366282" y="-2"/>
            <a:ext cx="4579911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smtClean="0"/>
              <a:t>Вопрос: «Отметьте, с чем связаны наиболее актуальные проблемы в условиях труда на Вашем рабочем месте:»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dirty="0"/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453810"/>
              </p:ext>
            </p:extLst>
          </p:nvPr>
        </p:nvGraphicFramePr>
        <p:xfrm>
          <a:off x="2033109" y="1638935"/>
          <a:ext cx="6934428" cy="3652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9769"/>
                <a:gridCol w="1106454"/>
                <a:gridCol w="648205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20" dirty="0">
                          <a:effectLst/>
                        </a:rPr>
                        <a:t> </a:t>
                      </a:r>
                      <a:r>
                        <a:rPr lang="ru-RU" sz="1600" dirty="0">
                          <a:effectLst/>
                        </a:rPr>
                        <a:t>Значение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Высокая физическая/психологическая нагрузка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4919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45,3%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Необходимость переходить из кабинета в кабинет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2653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24,4%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Неподобающее поведение обучающихся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2086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19,2%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Недостаточное оснащение средствами труда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1935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17,8%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Претензии со стороны родительской общественности, коллег или руководства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1640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15,1%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Нет возможности для кратковременного отдыха между занятиями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1529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14,1%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Нет проблем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989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9,1%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Неорганизованность приема пищи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763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Плохое состояние мест общего пользования (туалеты/душевые/раздевалки)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663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6,1%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5974" y="0"/>
            <a:ext cx="12192000" cy="6858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7331" cy="993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>
            <a:off x="0" y="3834581"/>
            <a:ext cx="4825717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 rot="10800000">
            <a:off x="7366282" y="-2"/>
            <a:ext cx="4579911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smtClean="0"/>
              <a:t>Оцените от 1 до 10 баллов общий уровень условий труда на Вашем рабочем месте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83123755"/>
              </p:ext>
            </p:extLst>
          </p:nvPr>
        </p:nvGraphicFramePr>
        <p:xfrm>
          <a:off x="2221084" y="1884104"/>
          <a:ext cx="669607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146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5974" y="0"/>
            <a:ext cx="12192000" cy="6858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7331" cy="993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>
            <a:off x="0" y="3834581"/>
            <a:ext cx="4825717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b="34089"/>
          <a:stretch/>
        </p:blipFill>
        <p:spPr>
          <a:xfrm rot="10800000">
            <a:off x="7366282" y="-2"/>
            <a:ext cx="4579911" cy="3023419"/>
          </a:xfrm>
          <a:prstGeom prst="rect">
            <a:avLst/>
          </a:prstGeom>
          <a:effectLst>
            <a:glow rad="1117600">
              <a:schemeClr val="accent1">
                <a:alpha val="18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43262" y="571957"/>
            <a:ext cx="10058401" cy="515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методических рекомендациях Профсоюза по оценке профессиональных рисков в дошкольных и общеобразовательных организациях.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проведении в 2021 году мониторинга мероприятий по улучшению условий и охраны труда и снижению уровней профессиональных рисков в образовательных организациях, порядка прохождения психиатрических освидетельствований работниками образовательных организаций.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новых санитарных правилах, принятых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Роспотребнадзором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сфере обучения, отдыха и оздоровления детей и молодёжи.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новом порядке проведения медицинских осмотров работников с 01.04.2021 в соответствии с приказом Минздрава России от 28.01.2021 № 29н.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методических разработках Комсомольской районной организации Профсоюза работников народного образования и науки Российской Федерации г. Тольятти и первичной профсоюзной организации сотрудников Тольяттинского государственного университета Профсоюза работников народного образования и науки РФ Самарской области по деятельности комнат эмоциональной разгрузки педагогов.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участии в 2021 году представителей Самарской областной организации Профсоюза работников народного образования и науки Российской Федерации в комиссиях по проверке готовности организаций, осуществляющих образовательную деятельность, к началу учебного года.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методах информирования и мотивации к вакцинации против новой коронавирусной инфекции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-19 работников, студентов и родительской общественности.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подведении итогов областного конкурса «Лучший кабинет (уголок) по охране труда и комната психологической разгрузки работников».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проведении в ноябре-декабре 2021 года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общепрофсоюзной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тематической проверки безопасности и охраны труда при проведении занятий по физической культуре и спортом в образовательных организациях.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новой редакции ТК РФ и новых НПА по охране труда, вступающих в силу в 2022 году.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1153</Words>
  <Application>Microsoft Office PowerPoint</Application>
  <PresentationFormat>Широкоэкранный</PresentationFormat>
  <Paragraphs>274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Опрос по условиям труда на рабочем 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40</cp:revision>
  <dcterms:created xsi:type="dcterms:W3CDTF">2022-03-01T06:21:19Z</dcterms:created>
  <dcterms:modified xsi:type="dcterms:W3CDTF">2022-04-19T11:56:01Z</dcterms:modified>
</cp:coreProperties>
</file>