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295" r:id="rId3"/>
    <p:sldId id="296" r:id="rId4"/>
    <p:sldId id="297" r:id="rId5"/>
    <p:sldId id="301" r:id="rId6"/>
    <p:sldId id="299" r:id="rId7"/>
    <p:sldId id="288" r:id="rId8"/>
  </p:sldIdLst>
  <p:sldSz cx="12192000" cy="6858000"/>
  <p:notesSz cx="9929813" cy="6797675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308" y="0"/>
            <a:ext cx="4302919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53EBEC94-CBA7-4C7B-9F8A-79DF8F867EBB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84" tIns="40142" rIns="80284" bIns="4014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71382"/>
            <a:ext cx="7943850" cy="2676584"/>
          </a:xfrm>
          <a:prstGeom prst="rect">
            <a:avLst/>
          </a:prstGeom>
        </p:spPr>
        <p:txBody>
          <a:bodyPr vert="horz" lIns="80284" tIns="40142" rIns="80284" bIns="4014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919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308" y="6456219"/>
            <a:ext cx="4302919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90BDE62A-69B0-47B0-A4D0-A84352E9E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9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6492" indent="-2522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0524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14733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18942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0364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21785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3207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4628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EC39C9-FDD7-49AE-A33C-AD83051930E1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9588" y="749300"/>
            <a:ext cx="6554788" cy="3687763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2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6492" indent="-2522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0524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14733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18942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0364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21785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3207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4628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EC39C9-FDD7-49AE-A33C-AD83051930E1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9588" y="749300"/>
            <a:ext cx="6554788" cy="3687763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3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6492" indent="-2522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0524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14733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18942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0364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21785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3207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4628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EC39C9-FDD7-49AE-A33C-AD83051930E1}" type="slidenum">
              <a:rPr lang="ru-RU" altLang="ru-RU" smtClean="0"/>
              <a:pPr/>
              <a:t>4</a:t>
            </a:fld>
            <a:endParaRPr lang="ru-RU" altLang="ru-RU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9588" y="749300"/>
            <a:ext cx="6554788" cy="3687763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9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6492" indent="-2522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0524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14733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18942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0364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21785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3207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4628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EC39C9-FDD7-49AE-A33C-AD83051930E1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9588" y="749300"/>
            <a:ext cx="6554788" cy="3687763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9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6492" indent="-2522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0524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14733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18942" indent="-2021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20364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21785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3207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4628" indent="-202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EC39C9-FDD7-49AE-A33C-AD83051930E1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09588" y="749300"/>
            <a:ext cx="6554788" cy="3687763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3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074" y="321640"/>
            <a:ext cx="1140785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10"/>
            <a:ext cx="12185903" cy="68381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44256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E3352-7A36-414B-8947-F2E647F37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51689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320" y="265938"/>
            <a:ext cx="36188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637" y="2070607"/>
            <a:ext cx="5582920" cy="3973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3657600"/>
            <a:ext cx="5715000" cy="2627642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«ПРОФЕССИОНАЛЬНОЕ РАЗВИТИЕ ПЕДАГОГА: ОРГАНИЗАЦИОННЫЕ И МЕТОДИЧЕСКИЕ ОСНОВЫ, МОДЕЛИ И СМЫСЛЫ НАСТАВНИЧЕСТВА</a:t>
            </a:r>
            <a:r>
              <a:rPr lang="ru-RU" sz="32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"/>
            <a:ext cx="2496312" cy="16824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" y="2286000"/>
            <a:ext cx="87630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en-US" sz="32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САМАРСКИЙ ОБЛАСТНОЙ ФОРУМ </a:t>
            </a:r>
          </a:p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32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НАСТАВНИКОВ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-13855"/>
            <a:ext cx="2362200" cy="1614055"/>
          </a:xfrm>
          <a:prstGeom prst="rect">
            <a:avLst/>
          </a:prstGeom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3033156" y="2140529"/>
            <a:ext cx="5574475" cy="35626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0317" y="2329667"/>
            <a:ext cx="368531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-Главный федеральный инспектор по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-Министерство образования и науки Самарской области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-Правительство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-Департаменты образования г.о Самара и г.о Тольятти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-Территориальные управления Министерства образования и науки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-Губернская Дума, Городская Дума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-Федеральная инспекция труда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-Министерство труда, занятости и миграционной политики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-Совет ректоров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-Министерство здравоохранения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-Фонд социального страхования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-Пенсионный фонд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-Министерство социально-демографической и семейной политики Самарской области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-Институт развития образования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-ЦС Профсоюза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-ФПСО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-Клуб «Учитель года»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-З-х сторонняя областная и городская комиссии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-«Союз женщин Самарской области»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401294" y="62347"/>
            <a:ext cx="1045029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ППО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113379" y="598097"/>
            <a:ext cx="1628775" cy="3238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ГПО, РПО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113378" y="1107376"/>
            <a:ext cx="1628775" cy="3727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algn="ctr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ОКП</a:t>
            </a:r>
          </a:p>
          <a:p>
            <a:pPr marL="269875" algn="ctr"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 </a:t>
            </a:r>
            <a:r>
              <a:rPr lang="ru-RU" sz="1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тыс.человек</a:t>
            </a:r>
            <a:endParaRPr lang="ru-RU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486895" y="1678752"/>
            <a:ext cx="2885704" cy="3786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algn="ctr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 образования</a:t>
            </a:r>
          </a:p>
          <a:p>
            <a:pPr marL="269875" algn="ctr"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4,5 </a:t>
            </a:r>
            <a:r>
              <a:rPr lang="ru-RU" sz="1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млн.чел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562604" y="1048000"/>
            <a:ext cx="1887125" cy="47958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algn="ctr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ФПСО</a:t>
            </a:r>
          </a:p>
          <a:p>
            <a:pPr marL="269875" algn="ctr">
              <a:spcAft>
                <a:spcPts val="0"/>
              </a:spcAft>
            </a:pPr>
            <a:r>
              <a:rPr lang="ru-RU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 </a:t>
            </a:r>
            <a:r>
              <a:rPr lang="ru-RU" sz="1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тыс.человек</a:t>
            </a:r>
            <a:endParaRPr lang="ru-RU" sz="14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089141" y="1108736"/>
            <a:ext cx="1772981" cy="36677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algn="ctr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ФНПР</a:t>
            </a:r>
          </a:p>
          <a:p>
            <a:pPr marL="269875" algn="ctr"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1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млн.человек</a:t>
            </a:r>
            <a:endParaRPr lang="ru-RU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820954" y="1643126"/>
            <a:ext cx="1628775" cy="4499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algn="ctr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ФНПР</a:t>
            </a:r>
          </a:p>
          <a:p>
            <a:pPr marL="269875" algn="ctr">
              <a:spcAft>
                <a:spcPts val="0"/>
              </a:spcAft>
            </a:pP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20млн.чел.</a:t>
            </a:r>
            <a:endParaRPr lang="ru-RU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054925" y="1619377"/>
            <a:ext cx="3002231" cy="5092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Интернационал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</a:p>
          <a:p>
            <a:pPr marL="26987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1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млн.чел</a:t>
            </a: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172 страны</a:t>
            </a:r>
            <a:endParaRPr lang="ru-RU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68839" y="4394861"/>
            <a:ext cx="2778826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Молодежная политика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786249" y="3690258"/>
            <a:ext cx="3063833" cy="3265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Приоритеты нашей деятельности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643252" y="3318166"/>
            <a:ext cx="1256804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964380" y="2520539"/>
            <a:ext cx="2671948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профмастерства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6933210" y="2514603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выполнением ТК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943106" y="2916384"/>
            <a:ext cx="3172691" cy="5304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з/п, условия и охрана труда, оздоровление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966857" y="3545778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работа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966858" y="3973289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работа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978733" y="4828312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Материнство и детство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8" name="Прямая со стрелкой 67"/>
          <p:cNvCxnSpPr>
            <a:stCxn id="51" idx="2"/>
            <a:endCxn id="52" idx="0"/>
          </p:cNvCxnSpPr>
          <p:nvPr/>
        </p:nvCxnSpPr>
        <p:spPr>
          <a:xfrm>
            <a:off x="5923809" y="386197"/>
            <a:ext cx="3958" cy="21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stCxn id="52" idx="2"/>
            <a:endCxn id="53" idx="0"/>
          </p:cNvCxnSpPr>
          <p:nvPr/>
        </p:nvCxnSpPr>
        <p:spPr>
          <a:xfrm flipH="1">
            <a:off x="5927766" y="921947"/>
            <a:ext cx="1" cy="185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53" idx="2"/>
            <a:endCxn id="54" idx="0"/>
          </p:cNvCxnSpPr>
          <p:nvPr/>
        </p:nvCxnSpPr>
        <p:spPr>
          <a:xfrm>
            <a:off x="5927766" y="1480088"/>
            <a:ext cx="1981" cy="198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54" idx="3"/>
            <a:endCxn id="57" idx="1"/>
          </p:cNvCxnSpPr>
          <p:nvPr/>
        </p:nvCxnSpPr>
        <p:spPr>
          <a:xfrm>
            <a:off x="7372599" y="1868077"/>
            <a:ext cx="448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54" idx="1"/>
            <a:endCxn id="58" idx="3"/>
          </p:cNvCxnSpPr>
          <p:nvPr/>
        </p:nvCxnSpPr>
        <p:spPr>
          <a:xfrm flipH="1">
            <a:off x="4057156" y="1868077"/>
            <a:ext cx="429739" cy="5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stCxn id="53" idx="3"/>
            <a:endCxn id="55" idx="1"/>
          </p:cNvCxnSpPr>
          <p:nvPr/>
        </p:nvCxnSpPr>
        <p:spPr>
          <a:xfrm flipV="1">
            <a:off x="6742153" y="1287795"/>
            <a:ext cx="820451" cy="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55" idx="3"/>
            <a:endCxn id="56" idx="1"/>
          </p:cNvCxnSpPr>
          <p:nvPr/>
        </p:nvCxnSpPr>
        <p:spPr>
          <a:xfrm>
            <a:off x="9449729" y="1287795"/>
            <a:ext cx="639412" cy="4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ый прямоугольник 74"/>
          <p:cNvSpPr/>
          <p:nvPr/>
        </p:nvSpPr>
        <p:spPr>
          <a:xfrm>
            <a:off x="364177" y="2548246"/>
            <a:ext cx="2719450" cy="2810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партнерство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3986150" y="2874820"/>
            <a:ext cx="2671948" cy="393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престижа профессии педагога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6976754" y="5301345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988630" y="5752607"/>
            <a:ext cx="2796640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Волонтерское движение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988629" y="6180120"/>
            <a:ext cx="2796640" cy="407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соблюдению этики педагогических кадров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0434452" y="1604160"/>
            <a:ext cx="1045029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135090" y="-203736"/>
            <a:ext cx="45482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Российской Федерации 147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млн.человек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0470077" y="1836842"/>
            <a:ext cx="172192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-187 государств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-нобелевская премия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-100 лет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-трудовой кодекс мира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3986153" y="3981203"/>
            <a:ext cx="2719450" cy="26481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Представительство и защита социально-трудовых прав и интересов членов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нормативной правовой базы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реализации государственно-общественного управления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Эффективность общественного контроля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Устойчивое развитие российского образования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-Достижение конкурентоспособного на рынке труда уровня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здоровых и безопасных условий труда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уровня государственной поддержки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970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156"/>
            <a:ext cx="2496312" cy="1682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971800"/>
            <a:ext cx="114300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36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изучив принципы ведения  дела – не добиться успеха»</a:t>
            </a:r>
          </a:p>
          <a:p>
            <a:pPr algn="r"/>
            <a:r>
              <a:rPr lang="ru-RU" sz="36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Петрович Павлов</a:t>
            </a:r>
            <a:endParaRPr lang="ru-RU" sz="4000" b="1" spc="-14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006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447800"/>
            <a:ext cx="7239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200" y="1219199"/>
            <a:ext cx="11963400" cy="54102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b="1" dirty="0">
                <a:solidFill>
                  <a:schemeClr val="dk1"/>
                </a:solidFill>
              </a:rPr>
              <a:t>                        Указ Президента Российской Федерации от 21.07.2020 г. № 474 </a:t>
            </a:r>
            <a:r>
              <a:rPr lang="ru-RU" sz="1400" dirty="0">
                <a:solidFill>
                  <a:schemeClr val="dk1"/>
                </a:solidFill>
              </a:rPr>
              <a:t>«О национальных целях развития Российской Федерации на период до 2030 года»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chemeClr val="dk1"/>
                </a:solidFill>
              </a:rPr>
              <a:t>Распоряжение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Правительства</a:t>
            </a:r>
            <a:r>
              <a:rPr lang="ru-RU" sz="1400" dirty="0">
                <a:solidFill>
                  <a:schemeClr val="dk1"/>
                </a:solidFill>
              </a:rPr>
              <a:t> РФ </a:t>
            </a:r>
            <a:r>
              <a:rPr lang="ru-RU" sz="1400" b="1" dirty="0">
                <a:solidFill>
                  <a:schemeClr val="dk1"/>
                </a:solidFill>
              </a:rPr>
              <a:t>от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31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декабря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2019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г</a:t>
            </a:r>
            <a:r>
              <a:rPr lang="ru-RU" sz="1400" dirty="0">
                <a:solidFill>
                  <a:schemeClr val="dk1"/>
                </a:solidFill>
              </a:rPr>
              <a:t>. N </a:t>
            </a:r>
            <a:r>
              <a:rPr lang="ru-RU" sz="1400" b="1" dirty="0">
                <a:solidFill>
                  <a:schemeClr val="dk1"/>
                </a:solidFill>
              </a:rPr>
              <a:t>3273</a:t>
            </a:r>
            <a:r>
              <a:rPr lang="ru-RU" sz="1400" dirty="0">
                <a:solidFill>
                  <a:schemeClr val="dk1"/>
                </a:solidFill>
              </a:rPr>
              <a:t>-</a:t>
            </a:r>
            <a:r>
              <a:rPr lang="ru-RU" sz="1400" b="1" dirty="0">
                <a:solidFill>
                  <a:schemeClr val="dk1"/>
                </a:solidFill>
              </a:rPr>
              <a:t>р</a:t>
            </a:r>
            <a:r>
              <a:rPr lang="ru-RU" sz="1400" dirty="0">
                <a:solidFill>
                  <a:schemeClr val="dk1"/>
                </a:solidFill>
              </a:rPr>
              <a:t>  «Об утверждении основных принципов национальной системы профессионального роста педагогических работников РФ, включая национальную систему учительского роста (с изменениями, внесенными распоряжением Правительства Российской Федерации от 7 октября 2020 г №2580-р)»</a:t>
            </a:r>
          </a:p>
          <a:p>
            <a:endParaRPr lang="ru-RU" sz="1400" dirty="0">
              <a:solidFill>
                <a:schemeClr val="dk1"/>
              </a:solidFill>
            </a:endParaRPr>
          </a:p>
          <a:p>
            <a:r>
              <a:rPr lang="ru-RU" sz="1400" b="1" dirty="0">
                <a:solidFill>
                  <a:schemeClr val="dk1"/>
                </a:solidFill>
              </a:rPr>
              <a:t>Распоряжение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 err="1">
                <a:solidFill>
                  <a:schemeClr val="dk1"/>
                </a:solidFill>
              </a:rPr>
              <a:t>Минпросвещения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России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от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16</a:t>
            </a:r>
            <a:r>
              <a:rPr lang="ru-RU" sz="1400" dirty="0">
                <a:solidFill>
                  <a:schemeClr val="dk1"/>
                </a:solidFill>
              </a:rPr>
              <a:t>.</a:t>
            </a:r>
            <a:r>
              <a:rPr lang="ru-RU" sz="1400" b="1" dirty="0">
                <a:solidFill>
                  <a:schemeClr val="dk1"/>
                </a:solidFill>
              </a:rPr>
              <a:t>12</a:t>
            </a:r>
            <a:r>
              <a:rPr lang="ru-RU" sz="1400" dirty="0">
                <a:solidFill>
                  <a:schemeClr val="dk1"/>
                </a:solidFill>
              </a:rPr>
              <a:t>.</a:t>
            </a:r>
            <a:r>
              <a:rPr lang="ru-RU" sz="1400" b="1" dirty="0">
                <a:solidFill>
                  <a:schemeClr val="dk1"/>
                </a:solidFill>
              </a:rPr>
              <a:t>2020</a:t>
            </a:r>
            <a:r>
              <a:rPr lang="ru-RU" sz="1400" dirty="0">
                <a:solidFill>
                  <a:schemeClr val="dk1"/>
                </a:solidFill>
              </a:rPr>
              <a:t> N </a:t>
            </a:r>
            <a:r>
              <a:rPr lang="ru-RU" sz="1400" b="1" dirty="0">
                <a:solidFill>
                  <a:schemeClr val="dk1"/>
                </a:solidFill>
              </a:rPr>
              <a:t>Р</a:t>
            </a:r>
            <a:r>
              <a:rPr lang="ru-RU" sz="1400" dirty="0">
                <a:solidFill>
                  <a:schemeClr val="dk1"/>
                </a:solidFill>
              </a:rPr>
              <a:t>-</a:t>
            </a:r>
            <a:r>
              <a:rPr lang="ru-RU" sz="1400" b="1" dirty="0">
                <a:solidFill>
                  <a:schemeClr val="dk1"/>
                </a:solidFill>
              </a:rPr>
              <a:t>174</a:t>
            </a:r>
            <a:r>
              <a:rPr lang="ru-RU" sz="1400" dirty="0">
                <a:solidFill>
                  <a:schemeClr val="dk1"/>
                </a:solidFill>
              </a:rPr>
              <a:t> (ред. от 20.06.2022). «Об утверждении Концепции создания единой федеральной системы научно-методического сопровождения педагогических работников и управленческих кадров»</a:t>
            </a:r>
          </a:p>
          <a:p>
            <a:endParaRPr lang="ru-RU" sz="1400" dirty="0"/>
          </a:p>
          <a:p>
            <a:r>
              <a:rPr lang="ru-RU" sz="1400" dirty="0">
                <a:solidFill>
                  <a:schemeClr val="dk1"/>
                </a:solidFill>
              </a:rPr>
              <a:t>Федеральный проект </a:t>
            </a:r>
            <a:r>
              <a:rPr lang="ru-RU" sz="1400" b="1" dirty="0">
                <a:solidFill>
                  <a:schemeClr val="dk1"/>
                </a:solidFill>
              </a:rPr>
              <a:t>«Учитель будущего» </a:t>
            </a:r>
            <a:r>
              <a:rPr lang="ru-RU" sz="1400" dirty="0">
                <a:solidFill>
                  <a:schemeClr val="dk1"/>
                </a:solidFill>
              </a:rPr>
              <a:t>национального проекта «Образование»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chemeClr val="dk1"/>
                </a:solidFill>
              </a:rPr>
              <a:t>Распоряжение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 err="1">
                <a:solidFill>
                  <a:schemeClr val="dk1"/>
                </a:solidFill>
              </a:rPr>
              <a:t>Минпросвещения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России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от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4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февраля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2021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г</a:t>
            </a:r>
            <a:r>
              <a:rPr lang="ru-RU" sz="1400" dirty="0">
                <a:solidFill>
                  <a:schemeClr val="dk1"/>
                </a:solidFill>
              </a:rPr>
              <a:t>. </a:t>
            </a:r>
            <a:r>
              <a:rPr lang="ru-RU" sz="1400" b="1" dirty="0">
                <a:solidFill>
                  <a:schemeClr val="dk1"/>
                </a:solidFill>
              </a:rPr>
              <a:t>№ Р</a:t>
            </a:r>
            <a:r>
              <a:rPr lang="ru-RU" sz="1400" dirty="0">
                <a:solidFill>
                  <a:schemeClr val="dk1"/>
                </a:solidFill>
              </a:rPr>
              <a:t>-</a:t>
            </a:r>
            <a:r>
              <a:rPr lang="ru-RU" sz="1400" b="1" dirty="0">
                <a:solidFill>
                  <a:schemeClr val="dk1"/>
                </a:solidFill>
              </a:rPr>
              <a:t>33 </a:t>
            </a:r>
            <a:r>
              <a:rPr lang="ru-RU" sz="1400" b="1" dirty="0"/>
              <a:t> «</a:t>
            </a:r>
            <a:r>
              <a:rPr lang="ru-RU" sz="1400" b="1" dirty="0">
                <a:solidFill>
                  <a:schemeClr val="dk1"/>
                </a:solidFill>
              </a:rPr>
              <a:t>Об утверждении методических</a:t>
            </a:r>
            <a:r>
              <a:rPr lang="ru-RU" sz="1400" dirty="0">
                <a:solidFill>
                  <a:schemeClr val="dk1"/>
                </a:solidFill>
              </a:rPr>
              <a:t> рекомендаций по реализации мероприятий по формированию и обеспечению функционирования единой федеральной системы научно-методического сопровождения педагогических работников и управленческих кадров»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chemeClr val="dk1"/>
                </a:solidFill>
              </a:rPr>
              <a:t>Методические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рекомендации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для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субъектов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Российской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Федерации</a:t>
            </a:r>
            <a:r>
              <a:rPr lang="ru-RU" sz="1400" dirty="0">
                <a:solidFill>
                  <a:schemeClr val="dk1"/>
                </a:solidFill>
              </a:rPr>
              <a:t> по созданию и внедрению региональной системы научно-методического сопровождения педагогических работников и управленческих кадров (утв. А.В. </a:t>
            </a:r>
            <a:r>
              <a:rPr lang="ru-RU" sz="1400" dirty="0" err="1">
                <a:solidFill>
                  <a:schemeClr val="dk1"/>
                </a:solidFill>
              </a:rPr>
              <a:t>Милёхиным</a:t>
            </a:r>
            <a:r>
              <a:rPr lang="ru-RU" sz="1400" dirty="0">
                <a:solidFill>
                  <a:schemeClr val="dk1"/>
                </a:solidFill>
              </a:rPr>
              <a:t> 30.04.2021, с дополнениями, направленными письмом ФГАОУ ДПО «Академия </a:t>
            </a:r>
            <a:r>
              <a:rPr lang="ru-RU" sz="1400" dirty="0" err="1">
                <a:solidFill>
                  <a:schemeClr val="dk1"/>
                </a:solidFill>
              </a:rPr>
              <a:t>Минпросвещения</a:t>
            </a:r>
            <a:r>
              <a:rPr lang="ru-RU" sz="1400" dirty="0">
                <a:solidFill>
                  <a:schemeClr val="dk1"/>
                </a:solidFill>
              </a:rPr>
              <a:t> России» от 6.06.2021 г. №2163</a:t>
            </a:r>
          </a:p>
          <a:p>
            <a:endParaRPr lang="ru-RU" sz="1400" dirty="0"/>
          </a:p>
          <a:p>
            <a:r>
              <a:rPr lang="ru-RU" sz="1400" b="1" dirty="0">
                <a:solidFill>
                  <a:schemeClr val="dk1"/>
                </a:solidFill>
              </a:rPr>
              <a:t>Распоряжение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 err="1">
                <a:solidFill>
                  <a:schemeClr val="dk1"/>
                </a:solidFill>
              </a:rPr>
              <a:t>Минпросвещения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России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от</a:t>
            </a:r>
            <a:r>
              <a:rPr lang="ru-RU" sz="1400" dirty="0">
                <a:solidFill>
                  <a:schemeClr val="dk1"/>
                </a:solidFill>
              </a:rPr>
              <a:t> </a:t>
            </a:r>
            <a:r>
              <a:rPr lang="ru-RU" sz="1400" b="1" dirty="0">
                <a:solidFill>
                  <a:schemeClr val="dk1"/>
                </a:solidFill>
              </a:rPr>
              <a:t>27</a:t>
            </a:r>
            <a:r>
              <a:rPr lang="ru-RU" sz="1400" dirty="0">
                <a:solidFill>
                  <a:schemeClr val="dk1"/>
                </a:solidFill>
              </a:rPr>
              <a:t>.</a:t>
            </a:r>
            <a:r>
              <a:rPr lang="ru-RU" sz="1400" b="1" dirty="0">
                <a:solidFill>
                  <a:schemeClr val="dk1"/>
                </a:solidFill>
              </a:rPr>
              <a:t>08</a:t>
            </a:r>
            <a:r>
              <a:rPr lang="ru-RU" sz="1400" dirty="0">
                <a:solidFill>
                  <a:schemeClr val="dk1"/>
                </a:solidFill>
              </a:rPr>
              <a:t>.</a:t>
            </a:r>
            <a:r>
              <a:rPr lang="ru-RU" sz="1400" b="1" dirty="0">
                <a:solidFill>
                  <a:schemeClr val="dk1"/>
                </a:solidFill>
              </a:rPr>
              <a:t>2021</a:t>
            </a:r>
            <a:r>
              <a:rPr lang="ru-RU" sz="1400" dirty="0">
                <a:solidFill>
                  <a:schemeClr val="dk1"/>
                </a:solidFill>
              </a:rPr>
              <a:t> N </a:t>
            </a:r>
            <a:r>
              <a:rPr lang="ru-RU" sz="1400" b="1" dirty="0">
                <a:solidFill>
                  <a:schemeClr val="dk1"/>
                </a:solidFill>
              </a:rPr>
              <a:t>Р</a:t>
            </a:r>
            <a:r>
              <a:rPr lang="ru-RU" sz="1400" dirty="0">
                <a:solidFill>
                  <a:schemeClr val="dk1"/>
                </a:solidFill>
              </a:rPr>
              <a:t>-</a:t>
            </a:r>
            <a:r>
              <a:rPr lang="ru-RU" sz="1400" b="1" dirty="0">
                <a:solidFill>
                  <a:schemeClr val="dk1"/>
                </a:solidFill>
              </a:rPr>
              <a:t>201 </a:t>
            </a:r>
            <a:r>
              <a:rPr lang="ru-RU" sz="1400" dirty="0">
                <a:solidFill>
                  <a:schemeClr val="dk1"/>
                </a:solidFill>
              </a:rPr>
              <a:t>«Об утверждении методических рекомендаций по порядку и формам диагностики профессиональных дефицитов педагогических работников и управленческих кадров образовательных организаций с возможностью получения индивидуального плана»</a:t>
            </a:r>
          </a:p>
        </p:txBody>
      </p:sp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0"/>
            <a:ext cx="2496312" cy="16824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33800" y="381000"/>
            <a:ext cx="8763000" cy="645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232207796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447800"/>
            <a:ext cx="7239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200" y="533400"/>
            <a:ext cx="11963400" cy="6248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b="1" dirty="0">
                <a:solidFill>
                  <a:schemeClr val="dk1"/>
                </a:solidFill>
              </a:rPr>
              <a:t>                      </a:t>
            </a:r>
            <a:endParaRPr lang="en-US" sz="1400" b="1" dirty="0">
              <a:solidFill>
                <a:schemeClr val="dk1"/>
              </a:solidFill>
            </a:endParaRPr>
          </a:p>
          <a:p>
            <a:endParaRPr lang="en-US" sz="1400" b="1" dirty="0"/>
          </a:p>
          <a:p>
            <a:r>
              <a:rPr lang="ru-RU" sz="1400" b="1" dirty="0">
                <a:solidFill>
                  <a:schemeClr val="dk1"/>
                </a:solidFill>
              </a:rPr>
              <a:t>  </a:t>
            </a:r>
            <a:endParaRPr lang="en-US" sz="1400" b="1" dirty="0">
              <a:solidFill>
                <a:schemeClr val="dk1"/>
              </a:solidFill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НАСТАВНИЧЕСТВО —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технология передачи опыта, знаний, формирования навыков, компетенций, </a:t>
            </a:r>
            <a:r>
              <a:rPr lang="ru-RU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метакомпетенций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и ценностей через неформальное </a:t>
            </a:r>
            <a:r>
              <a:rPr lang="ru-RU" sz="14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взаимообогащающее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общение, основанное на доверии и партнерстве.</a:t>
            </a:r>
          </a:p>
          <a:p>
            <a:endParaRPr lang="ru-RU" sz="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НАСТАВНИК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участник региональной программы наставничества</a:t>
            </a:r>
            <a:r>
              <a:rPr lang="ru-RU" sz="1400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имеющий успешный опыт в достижении жизненных, личностных и профессиональных результатов, готовый и компетентный поделиться опытом и навыками, необходимыми для стимуляции и поддержки процессов самосовершенствования и самореализации наставляемого.</a:t>
            </a:r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sz="3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НАСТАВЛЯЕМЫЙ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 участник региональной программы наставничества, осваивающий новые или развивающий имеющиеся компетенции с помощью наставника; педагогический работник, обратившийся за помощью в преодолении собственных профессиональных дефицитов, затруднений или совершенствовании своего мастерства.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6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КУРАТОР ПРОГРАММЫ НАСТАВНИЧЕСТВА</a:t>
            </a:r>
            <a:r>
              <a:rPr lang="ru-RU" sz="14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сотрудник образовательной организации, который отвечает за организацию программы наставничества и обеспечивает организационно-методическое сопровождение наставничества в образовательной организации. Является организатором и координатором наставнической деятельности, помогает устанавливать взаимодействие между различными наставниками и наставляемыми 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НАСТАВНИК-МЕНТОР</a:t>
            </a:r>
            <a:r>
              <a:rPr lang="ru-RU" sz="14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высококвалифицированный специалист, осуществляющий научно-методическое сопровождение реализации региональной программы наставничества в системе общего образования. Руководитель, учитель, наставник, воспитатель, неотступный надзиратель.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3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НАСТАВНИК-ТЬЮТОР</a:t>
            </a:r>
            <a:r>
              <a:rPr lang="ru-RU" sz="14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– это педагог, сопровождающий разработку и реализацию обучающимся индивидуальной образовательной программы по приобретению или развитию конкретных профессиональных компетенций. Помогает выстроить индивидуальную траекторию, программу профессионально-личностного развития работника, исходя из его личных целей и индивидуальных особенностей.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en-US" sz="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МЕТОДОЛОГИЯ НАСТАВНИЧЕСТВА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— система концептуальных взглядов, подходов и методов, обоснованных научными исследованиями и практическим опытом, позволяющая понять и организовать процесс взаимодействия наставника и наставляемого.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3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ФОРМА НАСТАВНИЧЕСТВА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— способ реализации целевой модели через  организацию работы наставнической пары/группы, участники которой находятся в заданной обстоятельствами ролевой ситуации, определяемой основной деятельностью и позицией участников.</a:t>
            </a:r>
            <a:endParaRPr lang="en-US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5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ЦЕЛЕВАЯ МОДЕЛЬ НАСТАВНИЧЕСТВА </a:t>
            </a:r>
            <a:r>
              <a:rPr lang="ru-RU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— система условий, ресурсов и процессов, необходимых для реализации программ наставничества в образовательных организациях.</a:t>
            </a:r>
          </a:p>
          <a:p>
            <a:endParaRPr lang="ru-RU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chemeClr val="dk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-152400"/>
            <a:ext cx="8763000" cy="645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24038306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447800"/>
            <a:ext cx="7239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29000" y="152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spcBef>
                <a:spcPts val="490"/>
              </a:spcBef>
            </a:pPr>
            <a:r>
              <a:rPr lang="ru-RU" sz="2400" b="1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МОРАЛЬНОГО И МАТЕРИАЛЬНОГО СТИМУЛИРОВАНИЯ НАСТАВНИЧЕСТВА</a:t>
            </a:r>
          </a:p>
        </p:txBody>
      </p:sp>
      <p:pic>
        <p:nvPicPr>
          <p:cNvPr id="1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-228600"/>
            <a:ext cx="2496312" cy="168249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6200" y="990600"/>
            <a:ext cx="11963400" cy="5791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2" spcCol="180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dk1"/>
                </a:solidFill>
              </a:rPr>
              <a:t>Меры морального стимулирования</a:t>
            </a:r>
            <a:r>
              <a:rPr lang="ru-RU" sz="1400" dirty="0">
                <a:solidFill>
                  <a:schemeClr val="dk1"/>
                </a:solidFill>
              </a:rPr>
              <a:t>:</a:t>
            </a:r>
            <a:endParaRPr lang="ru-RU" sz="14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Представление к награждению государственными, ведомственными, региональными наградами.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Указом Президента РФ от 2.03.2018 г. № 94 учреждена государственная награда – </a:t>
            </a:r>
            <a:r>
              <a:rPr lang="ru-RU" sz="1200" b="1" dirty="0">
                <a:solidFill>
                  <a:srgbClr val="FF0000"/>
                </a:solidFill>
              </a:rPr>
              <a:t>знак отличия «За наставничество»</a:t>
            </a:r>
            <a:r>
              <a:rPr lang="ru-RU" sz="1200" dirty="0">
                <a:solidFill>
                  <a:schemeClr val="dk1"/>
                </a:solidFill>
              </a:rPr>
              <a:t>, который является основанием для присвоения звания «Ветеран труда» (при наличии стажа 25 лет для мужчин, 20 лет для женщин).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Приказом Министерства просвещения РФ от 1.07.2021 г. № 400 учрежден </a:t>
            </a:r>
            <a:r>
              <a:rPr lang="ru-RU" sz="1200" b="1" dirty="0">
                <a:solidFill>
                  <a:srgbClr val="FF0000"/>
                </a:solidFill>
              </a:rPr>
              <a:t>нагрудный знак «Почетный наставник»</a:t>
            </a:r>
            <a:r>
              <a:rPr lang="ru-RU" sz="1200" dirty="0">
                <a:solidFill>
                  <a:schemeClr val="dk1"/>
                </a:solidFill>
              </a:rPr>
              <a:t>. Условием для присвоения являются: наличие 15-летнего стажа в образовании , в </a:t>
            </a:r>
            <a:r>
              <a:rPr lang="ru-RU" sz="1200" dirty="0" err="1">
                <a:solidFill>
                  <a:schemeClr val="dk1"/>
                </a:solidFill>
              </a:rPr>
              <a:t>т.ч</a:t>
            </a:r>
            <a:r>
              <a:rPr lang="ru-RU" sz="1200" dirty="0">
                <a:solidFill>
                  <a:schemeClr val="dk1"/>
                </a:solidFill>
              </a:rPr>
              <a:t>. 3х последних лет в образовательной организации, + наличие наград и поощрений за активную и добросовестную наставническую деятельность, уникальных практик наставнической деятельности, тиражирование практики наставничества, публичное признание заслуг в профессиональном сообществе, высокая деловая репутация и нравственные качества. Существует квота – не более 1 человека в год от организации на каждые 100 работающих.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Постановлением Губернатора Самарской области от 2.10.2018 г. № 197 утвержден </a:t>
            </a:r>
            <a:r>
              <a:rPr lang="ru-RU" sz="1200" b="1" dirty="0">
                <a:solidFill>
                  <a:srgbClr val="FF0000"/>
                </a:solidFill>
              </a:rPr>
              <a:t>почетный знак Губернатора Самарской области «За заслуги в наставничестве»</a:t>
            </a:r>
            <a:r>
              <a:rPr lang="ru-RU" sz="1200" dirty="0">
                <a:solidFill>
                  <a:schemeClr val="dk1"/>
                </a:solidFill>
              </a:rPr>
              <a:t>. Данным знаком награждаются наставники, безупречно проработавшие в образовательной организации не менее 10 лет и имеющие награды либо другие поощрения за заслуги в наставничестве. Данный знак дает основание для присвоения звания «Ветеран труда Самарской области» при наличии трудового стажа 40 лет для мужчин и 35 лет для женщин.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Постановлением Губернатора Самарской области от 30.12.2019 г. № 230 учрежден </a:t>
            </a:r>
            <a:r>
              <a:rPr lang="ru-RU" sz="1200" b="1" dirty="0">
                <a:solidFill>
                  <a:srgbClr val="FF0000"/>
                </a:solidFill>
              </a:rPr>
              <a:t>ежегодный конкурс «Лучшие практики наставничества в Самарской области»</a:t>
            </a:r>
            <a:r>
              <a:rPr lang="ru-RU" sz="1200" dirty="0">
                <a:solidFill>
                  <a:schemeClr val="dk1"/>
                </a:solidFill>
              </a:rPr>
              <a:t>, лауреаты которого награждаются дипломами (которые могут быть представлены к награждению нагрудным знаком «Почетный наставник»).</a:t>
            </a:r>
            <a:endParaRPr lang="en-US" sz="1200" dirty="0">
              <a:solidFill>
                <a:schemeClr val="dk1"/>
              </a:solidFill>
            </a:endParaRPr>
          </a:p>
          <a:p>
            <a:endParaRPr lang="en-US" sz="1200" dirty="0">
              <a:effectLst/>
            </a:endParaRPr>
          </a:p>
          <a:p>
            <a:endParaRPr lang="en-US" sz="1200" dirty="0"/>
          </a:p>
          <a:p>
            <a:endParaRPr lang="en-US" sz="1200" dirty="0">
              <a:effectLst/>
            </a:endParaRPr>
          </a:p>
          <a:p>
            <a:endParaRPr lang="en-US" sz="1200" dirty="0"/>
          </a:p>
          <a:p>
            <a:pPr algn="ctr"/>
            <a:r>
              <a:rPr lang="ru-RU" sz="1400" b="1" dirty="0">
                <a:solidFill>
                  <a:schemeClr val="dk1"/>
                </a:solidFill>
              </a:rPr>
              <a:t>Меры материального стимулирования. </a:t>
            </a:r>
            <a:endParaRPr lang="ru-RU" sz="14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В соответствии с </a:t>
            </a:r>
            <a:r>
              <a:rPr lang="ru-RU" sz="1200" b="1" dirty="0">
                <a:solidFill>
                  <a:srgbClr val="FF0000"/>
                </a:solidFill>
              </a:rPr>
              <a:t>Соглашением по социально-трудовым вопросам работников образования и науки Самарской области на 2021 – 2023 годы </a:t>
            </a:r>
            <a:r>
              <a:rPr lang="ru-RU" sz="1200" dirty="0">
                <a:solidFill>
                  <a:schemeClr val="dk1"/>
                </a:solidFill>
              </a:rPr>
              <a:t>между Министерством образования и науки Самарской области и Самарской областной организации Общероссийского профсоюза образования (пункт 3.8) рекомендовано предусматривать в коллективных договорах образовательных организаций разделы по защите социально-экономических и трудовых прав работников, включив туда вопрос по установлению размера и порядка доплат наставникам.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Это значит, что в каждой образовательной организации </a:t>
            </a:r>
            <a:r>
              <a:rPr lang="ru-RU" sz="1200" b="1" dirty="0">
                <a:solidFill>
                  <a:srgbClr val="FF0000"/>
                </a:solidFill>
              </a:rPr>
              <a:t>размер надбавки за наставничество устанавливается по договоренности с работником</a:t>
            </a:r>
            <a:r>
              <a:rPr lang="ru-RU" sz="1200" dirty="0">
                <a:solidFill>
                  <a:schemeClr val="dk1"/>
                </a:solidFill>
              </a:rPr>
              <a:t>, исходя из объема и сложности работы. Это может быть: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фиксированная сумма, например, 5000 руб. ежемесячно;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процент от ставки, оклада.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Оформляется наставничество приказом руководителя образовательной организации. В приказе необходимо зафиксировать: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ФИО и должность сотрудника, который будет выступать в роли наставника;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ФИО и должность сотрудника, к которому прикрепляется наставник;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период наставничества;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порядок оплаты за наставничество.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С приказом под роспись знакомятся  наставник и наставляемый.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После издания такого приказа в трудовой договор наставника вносятся соответствующие изменения о возложении на него дополнительных обязанностей (ст.60.2 ТК РФ). В дополнительном соглашении к трудовому договору необходимо указать:</a:t>
            </a:r>
            <a:endParaRPr lang="ru-RU" sz="1200" dirty="0">
              <a:effectLst/>
            </a:endParaRPr>
          </a:p>
          <a:p>
            <a:r>
              <a:rPr lang="ru-RU" sz="1200" dirty="0">
                <a:solidFill>
                  <a:schemeClr val="dk1"/>
                </a:solidFill>
              </a:rPr>
              <a:t>- вид поручаемой работы;</a:t>
            </a:r>
            <a:endParaRPr lang="ru-RU" sz="1200" dirty="0">
              <a:effectLst/>
            </a:endParaRPr>
          </a:p>
          <a:p>
            <a:r>
              <a:rPr lang="ru-RU" sz="1200" dirty="0"/>
              <a:t>- срок ее выполнения;</a:t>
            </a:r>
          </a:p>
          <a:p>
            <a:r>
              <a:rPr lang="ru-RU" sz="1200" dirty="0"/>
              <a:t>- размер доплаты.</a:t>
            </a:r>
          </a:p>
          <a:p>
            <a:r>
              <a:rPr lang="ru-RU" sz="1200" dirty="0"/>
              <a:t> </a:t>
            </a:r>
          </a:p>
          <a:p>
            <a:r>
              <a:rPr lang="ru-RU" sz="1400" dirty="0">
                <a:solidFill>
                  <a:schemeClr val="dk1"/>
                </a:solidFill>
              </a:rPr>
              <a:t> </a:t>
            </a:r>
            <a:endParaRPr lang="ru-RU" sz="1400" dirty="0">
              <a:effectLst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41808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10"/>
              <a:ext cx="12191999" cy="68381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3276600"/>
            <a:ext cx="6553200" cy="641842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ts val="4990"/>
              </a:lnSpc>
              <a:spcBef>
                <a:spcPts val="5"/>
              </a:spcBef>
            </a:pPr>
            <a:r>
              <a:rPr sz="4000" spc="-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начинается сегодня!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59" y="736091"/>
            <a:ext cx="2496312" cy="16824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1313</Words>
  <Application>Microsoft Office PowerPoint</Application>
  <PresentationFormat>Широкоэкранный</PresentationFormat>
  <Paragraphs>146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Будущее начинается сегодня!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Геенко</dc:creator>
  <cp:lastModifiedBy>sipkro</cp:lastModifiedBy>
  <cp:revision>130</cp:revision>
  <cp:lastPrinted>2022-11-07T08:13:53Z</cp:lastPrinted>
  <dcterms:created xsi:type="dcterms:W3CDTF">2022-02-10T05:33:55Z</dcterms:created>
  <dcterms:modified xsi:type="dcterms:W3CDTF">2022-11-09T10:10:37Z</dcterms:modified>
</cp:coreProperties>
</file>