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6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99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502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63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1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748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44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31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18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84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5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11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20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7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13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5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225E-AC73-4EF3-99A8-46967408D4F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06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E6ACCCE22EF9C9A0BE2C575F24680DC8CB48E642D1844E587092F37D971138A80C980EBnFQFG" TargetMode="External"/><Relationship Id="rId2" Type="http://schemas.openxmlformats.org/officeDocument/2006/relationships/hyperlink" Target="consultantplus://offline/ref=A700E0315F8639537F492BF8E1A1301A211E6ACCC92DEF9C9A0BE2C575F24680DC8CB486632E1312B2C80873728F62128B80CB82F7F9D644n3QD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700E0315F8639537F492BF8E1A1301A211E6ACCC92DEF9C9A0BE2C575F24680DC8CB486632E1313BCC80873728F62128B80CB82F7F9D644n3QD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018B6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1B6C80873728F62128B80CB82F7F9D644n3QD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A700E0315F8639537F492BF8E1A1301A211E6ACCCE22EF9C9A0BE2C575F24680DC8CB486632E1018B6C80873728F62128B80CB82F7F9D644n3QD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510B6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1B1C80873728F62128B80CB82F7F9D644n3QD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A700E0315F8639537F492BF8E1A1301A211E6ACCCE22EF9C9A0BE2C575F24680DC8CB486632E1510B6C80873728F62128B80CB82F7F9D644n3QD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510B6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1B1C80873728F62128B80CB82F7F9D644n3QD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A700E0315F8639537F492BF8E1A1301A211E6ACCC92DEF9C9A0BE2C575F24680DC8CB486632E1311B2C80873728F62128B80CB82F7F9D644n3QDG" TargetMode="External"/><Relationship Id="rId4" Type="http://schemas.openxmlformats.org/officeDocument/2006/relationships/hyperlink" Target="consultantplus://offline/ref=A700E0315F8639537F492BF8E1A1301A211E6ACCCE22EF9C9A0BE2C575F24680DC8CB486632E1510B6C80873728F62128B80CB82F7F9D644n3QD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510B3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1BCC80873728F62128B80CB82F7F9D644n3QD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A700E0315F8639537F492BF8E1A1301A211E6ACCCE22EF9C9A0BE2C575F24680DC8CB486632E1510B3C80873728F62128B80CB82F7F9D644n3QD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700E0315F8639537F492BF8E1A1301A211E6ACCC92DEF9C9A0BE2C575F24680DC8CB486632E1311BDC80873728F62128B80CB82F7F9D644n3QD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510BC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2B5C80873728F62128B80CB82F7F9D644n3QD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A700E0315F8639537F492BF8E1A1301A211E6ACCCE22EF9C9A0BE2C575F24680DC8CB486632E1510BCC80873728F62128B80CB82F7F9D644n3QD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700E0315F8639537F492BF8E1A1301A211E6ACCC92DEF9C9A0BE2C575F24680DC8CB486632E1312B7C80873728F62128B80CB82F7F9D644n3QD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516B0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2B0C80873728F62128B80CB82F7F9D644n3QD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A700E0315F8639537F492BF8E1A1301A211E6ACCCE22EF9C9A0BE2C575F24680DC8CB486632E1516B0C80873728F62128B80CB82F7F9D644n3QD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7184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Изменения в Федеральный закон «Об образовании в Российской Федерации»</a:t>
            </a:r>
            <a:br>
              <a:rPr lang="ru-RU" dirty="0" smtClean="0"/>
            </a:br>
            <a:r>
              <a:rPr lang="ru-RU" sz="3600" dirty="0" smtClean="0"/>
              <a:t>от 19 декабря 2023 года.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5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549" y="321972"/>
            <a:ext cx="11320530" cy="5575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Дополнение</a:t>
            </a: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статьи 47 частью 3.1. </a:t>
            </a:r>
            <a:r>
              <a:rPr lang="ru-RU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новой редакции</a:t>
            </a:r>
            <a:endParaRPr lang="ru-RU" b="1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3.1.    В   целях   защиты   своих   прав   педагогические   работники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самостоятельно или через своих представителей вправе: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1)   направлять   в  органы  управления  организацией,  осуществляющей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образовательную   деятельность,  обращения  о  применении  к  обучающимся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указанной    организации,    нарушающим    и   (или)   ущемляющим   права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педагогических  работников,  дисциплинарных  взысканий.  Такие  обращения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подлежат обязательному рассмотрению указанными органами;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2)  обращаться  в  комиссию по урегулированию споров между участниками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образовательных отношений;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3)  использовать не запрещенные законодательством Российской Федерации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иные способы защиты прав и законных интересов.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700" y="425003"/>
            <a:ext cx="11191741" cy="5091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части 8 статьи 51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ru-RU" dirty="0" smtClean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. Руководитель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организации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несет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ответственность за 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руководство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образовательной, научной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воспитательной работой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организационно-хозяйственной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деятельностью образовательной организации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также за реализацию  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развития образовательной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образовательной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 принимать  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относящиеся     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к компетенции образовательной организации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меры  для защиты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прав участников         образовательных отношений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недопущения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применения в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отношении  них  физического 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психического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─────────────────────────────────────────────────────────────────────────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9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428" y="540913"/>
            <a:ext cx="11127347" cy="565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─────────────────────────────────────────────────────────────────────────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пункта 1 части 3 статьи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Компетенция, права, обязанность, ответственность образовательной организации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1400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старая  редакция</a:t>
            </a:r>
            <a:r>
              <a:rPr lang="ru-RU" sz="1400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sz="1400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новая </a:t>
            </a:r>
            <a:r>
              <a:rPr lang="ru-RU" sz="1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редакция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       1) разработка и принятие правил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1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 разработка и принятие правил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внутреннего         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распорядка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внутреннего         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распорядка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обучающихся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правил  внутреннего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обучающихся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    том    числе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трудового 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распорядка,     иных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устанавливающих  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   к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локальных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нормативных актов; 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дисциплине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на  учебных занятиях 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правилам        поведения        в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      организации</a:t>
            </a:r>
            <a:r>
              <a:rPr lang="ru-RU" sz="1400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правил    внутреннего    трудового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распорядка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  иных     локальных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нормативных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актов;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 smtClean="0">
                <a:latin typeface="Courier New" panose="02070309020205020404" pitchFamily="49" charset="0"/>
                <a:ea typeface="Calibri" panose="020F0502020204030204" pitchFamily="34" charset="0"/>
              </a:rPr>
              <a:t>─────────────────────────────────────────────────────────────────────────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1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0157" y="643945"/>
            <a:ext cx="10612191" cy="5200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пункта 2 части 1 статьи </a:t>
            </a:r>
            <a:r>
              <a:rPr lang="ru-RU" sz="2000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Обязанности и ответственность обучающихся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</a:rPr>
              <a:t>          </a:t>
            </a:r>
            <a:r>
              <a:rPr lang="ru-RU" sz="1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hlinkClick r:id="rId3"/>
              </a:rPr>
              <a:t>старая редакция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</a:rPr>
              <a:t>             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</a:rPr>
              <a:t>                 </a:t>
            </a:r>
            <a:r>
              <a:rPr lang="ru-RU" sz="1400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hlinkClick r:id="rId4"/>
              </a:rPr>
              <a:t>новая редакция</a:t>
            </a:r>
            <a:endParaRPr lang="ru-RU" sz="1400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2)  выполнять требования устава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2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  выполнять требования устава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организации,        осуществляющей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организации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     осуществляющей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образовательную      деятельность,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образовательную  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   внутреннего   распорядка,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правил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внутреннего  распорядка,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  проживания  в общежитиях и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том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 требования к дисциплине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интернатах    и   иных   локальных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на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учебных  занятиях  и  правилам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нормативных   актов   по  вопросам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поведения 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  такой  организации</a:t>
            </a:r>
            <a:r>
              <a:rPr lang="ru-RU" sz="14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организации     и    осуществления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правил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проживания  в общежитиях 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образовательной деятельности;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интернатах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  иных   локальных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нормативных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актов   по  вопросам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</a:rPr>
              <a:t>                              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</a:rPr>
              <a:t>              организации 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</a:rPr>
              <a:t>и    осуществлен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718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903076" y="463640"/>
            <a:ext cx="20606197" cy="105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1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пункта 2 части 1 статьи 43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1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старая редакция</a:t>
            </a: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ru-RU" sz="1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новая редакция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0462" y="1522391"/>
            <a:ext cx="11071538" cy="394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Дополнение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части 1 статьи 43 </a:t>
            </a:r>
            <a:r>
              <a:rPr lang="ru-RU" sz="2000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«Обязанность и ответственность обучающихся» пунктом 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4.1.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Обучающиеся обязаны: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4.1)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не  использовать  средства  подвижной  радиотелефонной  связи во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время  проведения  учебных  занятий при освоении образовательных программ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начального  общего,  основного  общего  и среднего общего образования, за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исключением  случаев возникновения угрозы жизни или здоровью обучающихся,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работников   организации,  осуществляющей  образовательную  деятельность,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иных экстренных случаев;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3037" y="540913"/>
            <a:ext cx="10534918" cy="5875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части 3 статьи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43 «Обязанность и ответственность обучающихся»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старая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редакция</a:t>
            </a: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ru-RU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новая редакция</a:t>
            </a:r>
            <a:endParaRPr lang="ru-RU" dirty="0" smtClean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3.  Дисциплина  в  организации,        3.  Дисциплина  в  организации,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осуществляющей     образовательную     осуществляющей     образовательную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деятельность,   поддерживается  на     деятельность,   поддерживается  на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основе    уважения   человеческого     основе    уважения   человеческого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достоинства           обучающихся,     достоинства           обучающихся,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педагогических         работников.     педагогических         работников.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Применение   физического  и  (или)     Применение   физического  и  (или)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психического  насилия по отношению     психического  насилия по отношению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к обучающимся не допускается.          к    обучающимся</a:t>
            </a: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педагогическим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работникам и иным работникам такой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допускается.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1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6219" y="940158"/>
            <a:ext cx="10431887" cy="314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Дополнение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статьи 43 частью 3.1. </a:t>
            </a:r>
            <a:r>
              <a:rPr lang="ru-RU" sz="2000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«Обязанность и ответственность обучающихся»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3.1.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 за  соблюдением правил внутреннего распорядка, включая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соблюдение   дисциплины   на   учебных  занятиях  и  правил  поведения  в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организации,  осуществляется  педагогическими,  руководящими  работниками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такой   организации,   а   также   иными  лицами,  на  которых  возложены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соответствующие обязанности.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4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429" y="0"/>
            <a:ext cx="11050072" cy="805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части 4 статьи 43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старая редакция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ru-RU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новая </a:t>
            </a:r>
            <a:r>
              <a:rPr lang="ru-RU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редакция</a:t>
            </a:r>
            <a:endParaRPr lang="ru-RU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4.    За    неисполнение    или        4.    За    неисполнение    или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нарушение    устава   организации,     нарушение    устава   организации,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осуществляющей     образовательную     осуществляющей     образовательную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деятельность,  правил  внутреннего     деятельность,  правил  внутреннего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распорядка,  правил  проживания  в     распорядка,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числе требований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общежитиях  и  интернатах  и  иных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к дисциплине на учебных занятиях и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локальных   нормативных  актов  по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правилам    поведения    в   такой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вопросам       организации       и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организации,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правил  проживания в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осуществления      образовательной     общежитиях  и  интернатах  и  иных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деятельности  к  обучающимся могут     локальных   нормативных  актов  по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быть         применены        меры     вопросам       организации       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дисциплинарного     взыскания    -     осуществления      образовательной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замечание,  выговор, отчисление из     деятельности  к  обучающимся могут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организации,        осуществляющей     быть         применены        меры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образовательную деятельность.          дисциплинарного     взыскания    -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замечание,  выговор, отчисление из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организации,        осуществляющей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образовательную деятельность.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6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1826" y="759854"/>
            <a:ext cx="10393250" cy="5128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части 1 статьи </a:t>
            </a:r>
            <a:r>
              <a:rPr lang="ru-RU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47 «Правовой статус педагогических работников. Права и свободы педагогических работников, гарантии их реализации».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1.    Под   правовым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статусом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педагогического          работника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понимается   совокупность  прав  и     понимается   совокупность  прав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  (в том числе академических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прав  и  свобод),  трудовых  прав,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социальных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гарантий и компенсаций,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ограничений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  обязанностей 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ограничений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  обязанностей 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ответственности,        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которые установлены    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законодательством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      Федерации    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законодательством субъектов Российской Федерации.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дополнительных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мер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государственной поддержки и социальных гарантий, установленных         федеральными законами и иными нормативными правовыми актами Российской </a:t>
            </a:r>
            <a:r>
              <a:rPr lang="ru-RU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Федерации,законами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и иными нормативными правовыми актами субъектов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 Федерации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правовыми актами органов публичной власти федеральной территории "Сириус« и муниципальными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правовыми актами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14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7279" y="1313645"/>
            <a:ext cx="10947042" cy="3876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12 части 3 статьи 47 - </a:t>
            </a:r>
            <a:r>
              <a:rPr lang="ru-RU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изложен</a:t>
            </a: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в новой редакции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Статья 47. Правовой статус педагогических работников. Права и свободы педагогических работников, гарантии их реализации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старая </a:t>
            </a:r>
            <a:r>
              <a:rPr lang="ru-RU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редакция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ru-RU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новая </a:t>
            </a:r>
            <a:r>
              <a:rPr lang="ru-RU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редакция</a:t>
            </a:r>
            <a:endParaRPr lang="ru-RU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12)   право   на   обращение  в      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12)     право    на    уважение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комиссию  по урегулированию споров   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человеческого  достоинства, защиту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между  участниками образовательных   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от   всех   форм   физического   и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отношений;                           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психического  насилия, оскорбления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личности;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</TotalTime>
  <Words>335</Words>
  <Application>Microsoft Office PowerPoint</Application>
  <PresentationFormat>Широкоэкранный</PresentationFormat>
  <Paragraphs>119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Times New Roman</vt:lpstr>
      <vt:lpstr>Wingdings 3</vt:lpstr>
      <vt:lpstr>Легкий дым</vt:lpstr>
      <vt:lpstr>Изменения в Федеральный закон «Об образовании в Российской Федерации» от 19 декабря 2023 года.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20</cp:revision>
  <dcterms:created xsi:type="dcterms:W3CDTF">2024-01-26T04:29:17Z</dcterms:created>
  <dcterms:modified xsi:type="dcterms:W3CDTF">2024-02-19T09:05:06Z</dcterms:modified>
</cp:coreProperties>
</file>